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312" r:id="rId4"/>
    <p:sldId id="313" r:id="rId5"/>
    <p:sldId id="270" r:id="rId6"/>
    <p:sldId id="320" r:id="rId7"/>
    <p:sldId id="271" r:id="rId8"/>
    <p:sldId id="314" r:id="rId9"/>
    <p:sldId id="315" r:id="rId10"/>
    <p:sldId id="316" r:id="rId11"/>
    <p:sldId id="318" r:id="rId12"/>
    <p:sldId id="317" r:id="rId13"/>
    <p:sldId id="319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FFBE"/>
    <a:srgbClr val="FFA600"/>
    <a:srgbClr val="967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76" d="100"/>
        <a:sy n="17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45A757-9FE9-CBA0-03DC-876F3B518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945DB35-8C99-BEE6-BD05-4D977D603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E8DB35-DA53-E0FA-AF51-9CE79A41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935D688-C17E-B0ED-9208-1CB2F853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A7A1338-63FF-718D-A7EB-556A9309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908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92D01-0B83-6D2F-7357-86E7399B8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BE2F3A-403C-76B8-7377-2E40E1A2A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A1D0FC-0EDB-B666-061D-E665DC63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15D7DF-33EE-7EBD-4589-46ECB378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9657B20-83AD-A026-D0B3-4A24673C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362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D4EA69-6007-4C5C-581B-298D2C306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EB909B8-5D31-BEEB-4917-A0C5ABC68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50078B-C6F8-B4AF-9F20-E19B4F793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C49003-F304-4BF8-67F1-3F1A3148F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CD03D04-08C0-5359-975D-E3902E1E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066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AEACB7-4A90-C570-570C-1C79CD293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11D78E-E8C0-3DB5-9F8B-169A6D5523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F662FF7-CB0F-5138-58CC-39E0416EA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7DD8A94-9A3A-56DB-FE3F-179FB341C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F3E2DBB-1017-916C-66B2-9B9FB084C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4755A31-3760-2CE1-5F3B-741FFAE4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8596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EE16A0-B9C0-9CC6-E261-7BC91218A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5357104-9208-3A8C-C90C-7CAEDBB61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5B7E8AB-B48C-7E49-4753-7EFF92715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FEED1E6-8828-7D6F-877B-31D764A36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E13382A-A2EC-F703-3CAD-0EEBC48B0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181708A-422D-394C-041D-E1B165348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A3133D6-7ADC-F60A-CFA6-CE497F46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EF75C7A-6DB7-9D2E-423F-24BCB8271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929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33824D-C6DA-E583-2C6D-769CE300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189FB71-20B9-AE2A-B88E-D6E2172A2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DA98C5C-26C2-186A-5798-FC7B02F56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41FD34-783B-3B0F-56EF-29BC98254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25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71308BD-5837-E718-DEF7-818A2326C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B05C6F-1FB7-7589-7FC7-6E6D40ACA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60CBE7-B7E7-09CB-97F8-E023C26D4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40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31D5F2-186E-A857-6BAD-F1EF11D43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686B2F-64DE-ADEC-53E3-A38067B09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1C6B520-05C5-487F-5932-0F696E588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3B5EECC-FF45-5F39-9BFA-F049C8333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82E858F-C000-D994-6747-25CDE66E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443B686-7CF8-ED7F-C615-DAAB9A1B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817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36F822-59A3-AE9D-A1B6-93809078C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92C317A-B216-677A-7F4B-9F87AD984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A7DFF56-5311-D589-5165-9B3F9BB9B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FB089EC-9C27-B8F4-4890-7606DC2BB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33B5DC-2003-A1C2-7F39-96E012F75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8D267C8-3DCC-09A5-AEF2-CADF40EF1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917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6881C4-6919-E541-1265-ED07C508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E722C0C-5732-6C64-282F-7D8CD1532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0E1F6D-4373-091E-4EBF-3AEBA639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37926C6-0540-5F09-803A-1272F1B04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9F8EA0B-34EE-0AE7-8ADC-3B40A400D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0259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9005725-2B20-857F-AEE7-926D938AB8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48758A9-5454-0C8A-3387-25070CDC4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E6C9FB7-6AC3-8A9A-4ED6-8E6498D17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5BF1A1-0A2E-F219-FA3D-A0CAC382C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289986D-29E3-99EF-466E-017C3AE6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4693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3110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906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032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6844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0326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73295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585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5270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3248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7584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6262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0545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3410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84437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26653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014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72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BB7A358-06F9-CDF1-2049-C96EA9C6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162C7E-56BB-11E3-4167-D2CE19AF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947899-4970-33B0-95C4-607477077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D36BD-B8AF-4328-8BFF-F231D2AA557A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8F4EBDB-DC11-4946-7668-D8449A9513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E52F76-1EC4-D1CA-3239-77537E856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C71A3D-9F7B-4316-88E1-FA795A0FB1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348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EDABFF-AC76-4CAB-8692-1E6398EF5417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590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99E717-B3D3-2784-33E7-242CFA495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183" y="2640780"/>
            <a:ext cx="10399325" cy="1352141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cs-CZ" sz="4000" b="1" dirty="0">
                <a:solidFill>
                  <a:schemeClr val="tx2"/>
                </a:solidFill>
              </a:rPr>
              <a:t>Vnitřní nastavení psychoterapeuta </a:t>
            </a:r>
          </a:p>
          <a:p>
            <a:pPr marL="0" indent="0" algn="ctr">
              <a:buNone/>
            </a:pPr>
            <a:r>
              <a:rPr lang="cs-CZ" sz="4000" b="1" dirty="0">
                <a:solidFill>
                  <a:schemeClr val="tx2"/>
                </a:solidFill>
              </a:rPr>
              <a:t>při práci s traumatem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Podnadpis 2">
            <a:extLst>
              <a:ext uri="{FF2B5EF4-FFF2-40B4-BE49-F238E27FC236}">
                <a16:creationId xmlns:a16="http://schemas.microsoft.com/office/drawing/2014/main" id="{B3924DAE-2FB4-5CE9-68B2-29439252D0AF}"/>
              </a:ext>
            </a:extLst>
          </p:cNvPr>
          <p:cNvSpPr txBox="1">
            <a:spLocks/>
          </p:cNvSpPr>
          <p:nvPr/>
        </p:nvSpPr>
        <p:spPr>
          <a:xfrm>
            <a:off x="1523845" y="4639636"/>
            <a:ext cx="9144000" cy="78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dirty="0"/>
              <a:t>Petr Odstrčil</a:t>
            </a:r>
          </a:p>
        </p:txBody>
      </p:sp>
      <p:sp>
        <p:nvSpPr>
          <p:cNvPr id="17" name="Podnadpis 2">
            <a:extLst>
              <a:ext uri="{FF2B5EF4-FFF2-40B4-BE49-F238E27FC236}">
                <a16:creationId xmlns:a16="http://schemas.microsoft.com/office/drawing/2014/main" id="{C6406FA7-5792-B8D1-03F5-4DA8C8314F19}"/>
              </a:ext>
            </a:extLst>
          </p:cNvPr>
          <p:cNvSpPr txBox="1">
            <a:spLocks/>
          </p:cNvSpPr>
          <p:nvPr/>
        </p:nvSpPr>
        <p:spPr>
          <a:xfrm>
            <a:off x="453292" y="339486"/>
            <a:ext cx="3204308" cy="48073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2400" b="1" dirty="0">
                <a:solidFill>
                  <a:srgbClr val="FFA600"/>
                </a:solidFill>
              </a:rPr>
              <a:t>Petrova Badatelna</a:t>
            </a:r>
            <a:endParaRPr lang="cs-CZ" b="1" dirty="0">
              <a:solidFill>
                <a:srgbClr val="FFA600"/>
              </a:solidFill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2F9FFE0-AEBF-8ACB-7E10-14337E1B6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386770"/>
            <a:ext cx="386171" cy="386171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DF960477-6F86-1046-9470-14F8CCBF4512}"/>
              </a:ext>
            </a:extLst>
          </p:cNvPr>
          <p:cNvSpPr txBox="1">
            <a:spLocks/>
          </p:cNvSpPr>
          <p:nvPr/>
        </p:nvSpPr>
        <p:spPr>
          <a:xfrm>
            <a:off x="1572857" y="5847876"/>
            <a:ext cx="9144000" cy="78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400" dirty="0"/>
              <a:t>Z cyklu desetidílného webináře Psychoterapie traumatu</a:t>
            </a:r>
          </a:p>
        </p:txBody>
      </p:sp>
    </p:spTree>
    <p:extLst>
      <p:ext uri="{BB962C8B-B14F-4D97-AF65-F5344CB8AC3E}">
        <p14:creationId xmlns:p14="http://schemas.microsoft.com/office/powerpoint/2010/main" val="2330237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94F9AF-EE81-092F-CB8B-BEFAD37E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STRUKTURA WEBINÁŘŮ PSYCHOTERAPIE TRAUMATU</a:t>
            </a: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D622A424-FF74-6A3A-E389-CA7C0001DFD4}"/>
              </a:ext>
            </a:extLst>
          </p:cNvPr>
          <p:cNvCxnSpPr>
            <a:cxnSpLocks/>
          </p:cNvCxnSpPr>
          <p:nvPr/>
        </p:nvCxnSpPr>
        <p:spPr>
          <a:xfrm>
            <a:off x="767602" y="6107492"/>
            <a:ext cx="106858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744BE35-E0A2-025E-5865-D5D75313F6EC}"/>
              </a:ext>
            </a:extLst>
          </p:cNvPr>
          <p:cNvSpPr txBox="1"/>
          <p:nvPr/>
        </p:nvSpPr>
        <p:spPr>
          <a:xfrm>
            <a:off x="2132033" y="6204352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C3117AFA-3B32-B21F-1C15-1E2A39E8CA69}"/>
              </a:ext>
            </a:extLst>
          </p:cNvPr>
          <p:cNvGrpSpPr/>
          <p:nvPr/>
        </p:nvGrpSpPr>
        <p:grpSpPr>
          <a:xfrm>
            <a:off x="1048811" y="2088595"/>
            <a:ext cx="10094377" cy="3991914"/>
            <a:chOff x="918631" y="2076468"/>
            <a:chExt cx="10094377" cy="3991914"/>
          </a:xfrm>
        </p:grpSpPr>
        <p:sp>
          <p:nvSpPr>
            <p:cNvPr id="7" name="Zástupný obsah 2">
              <a:extLst>
                <a:ext uri="{FF2B5EF4-FFF2-40B4-BE49-F238E27FC236}">
                  <a16:creationId xmlns:a16="http://schemas.microsoft.com/office/drawing/2014/main" id="{5AF1B3C1-E19A-6224-5696-39DABAA1559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1868478" y="4459894"/>
              <a:ext cx="2794678" cy="37436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Vývojové trauma I. </a:t>
              </a:r>
            </a:p>
          </p:txBody>
        </p:sp>
        <p:sp>
          <p:nvSpPr>
            <p:cNvPr id="8" name="Zástupný obsah 2">
              <a:extLst>
                <a:ext uri="{FF2B5EF4-FFF2-40B4-BE49-F238E27FC236}">
                  <a16:creationId xmlns:a16="http://schemas.microsoft.com/office/drawing/2014/main" id="{E54CA6E4-CFEB-E631-4F83-E6D138BB50B2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2833679" y="4459893"/>
              <a:ext cx="2842609" cy="374369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Vývojové trauma II.</a:t>
              </a:r>
            </a:p>
          </p:txBody>
        </p:sp>
        <p:sp>
          <p:nvSpPr>
            <p:cNvPr id="9" name="Zástupný obsah 2">
              <a:extLst>
                <a:ext uri="{FF2B5EF4-FFF2-40B4-BE49-F238E27FC236}">
                  <a16:creationId xmlns:a16="http://schemas.microsoft.com/office/drawing/2014/main" id="{77D1D829-3965-6A66-A538-09447FF27E50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4004515" y="4425785"/>
              <a:ext cx="2842607" cy="374369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Vztah terapeut a klient</a:t>
              </a:r>
            </a:p>
          </p:txBody>
        </p:sp>
        <p:sp>
          <p:nvSpPr>
            <p:cNvPr id="4" name="Zástupný obsah 2">
              <a:extLst>
                <a:ext uri="{FF2B5EF4-FFF2-40B4-BE49-F238E27FC236}">
                  <a16:creationId xmlns:a16="http://schemas.microsoft.com/office/drawing/2014/main" id="{A627F77E-FDCF-FBD0-C6B7-81BFFD3C7FAD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4627675" y="3963808"/>
              <a:ext cx="3756290" cy="374369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Práce s tělem v terapii traumatu</a:t>
              </a:r>
            </a:p>
          </p:txBody>
        </p:sp>
        <p:sp>
          <p:nvSpPr>
            <p:cNvPr id="5" name="Zástupný obsah 2">
              <a:extLst>
                <a:ext uri="{FF2B5EF4-FFF2-40B4-BE49-F238E27FC236}">
                  <a16:creationId xmlns:a16="http://schemas.microsoft.com/office/drawing/2014/main" id="{FEF7CFCF-BB07-4AD5-4BF0-D51FE10B4D24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5707676" y="3980944"/>
              <a:ext cx="3756290" cy="374369"/>
            </a:xfrm>
            <a:prstGeom prst="rect">
              <a:avLst/>
            </a:prstGeom>
            <a:solidFill>
              <a:srgbClr val="89FFBE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Vnitřní  nastavení terapeuta</a:t>
              </a:r>
            </a:p>
          </p:txBody>
        </p:sp>
        <p:sp>
          <p:nvSpPr>
            <p:cNvPr id="11" name="Zástupný obsah 2">
              <a:extLst>
                <a:ext uri="{FF2B5EF4-FFF2-40B4-BE49-F238E27FC236}">
                  <a16:creationId xmlns:a16="http://schemas.microsoft.com/office/drawing/2014/main" id="{4C825613-5ECB-FB75-D618-F8E4EED9B6DF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7169342" y="4354646"/>
              <a:ext cx="2992962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Současné PT metody</a:t>
              </a:r>
            </a:p>
          </p:txBody>
        </p:sp>
        <p:sp>
          <p:nvSpPr>
            <p:cNvPr id="13" name="Zástupný obsah 2">
              <a:extLst>
                <a:ext uri="{FF2B5EF4-FFF2-40B4-BE49-F238E27FC236}">
                  <a16:creationId xmlns:a16="http://schemas.microsoft.com/office/drawing/2014/main" id="{B163DDBE-C455-4B78-145A-57100D8A0B97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7810337" y="3904279"/>
              <a:ext cx="3870971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Psychoterapeut v poli traumatu</a:t>
              </a:r>
            </a:p>
          </p:txBody>
        </p:sp>
        <p:sp>
          <p:nvSpPr>
            <p:cNvPr id="14" name="Zástupný obsah 2">
              <a:extLst>
                <a:ext uri="{FF2B5EF4-FFF2-40B4-BE49-F238E27FC236}">
                  <a16:creationId xmlns:a16="http://schemas.microsoft.com/office/drawing/2014/main" id="{284E4F3A-D772-36FC-49FA-97B4631E8361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8845824" y="3869283"/>
              <a:ext cx="396000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Integrace, supervize, zkušenosti</a:t>
              </a:r>
            </a:p>
          </p:txBody>
        </p:sp>
        <p:sp>
          <p:nvSpPr>
            <p:cNvPr id="15" name="Zástupný obsah 2">
              <a:extLst>
                <a:ext uri="{FF2B5EF4-FFF2-40B4-BE49-F238E27FC236}">
                  <a16:creationId xmlns:a16="http://schemas.microsoft.com/office/drawing/2014/main" id="{C330E7E9-B65B-7CD2-E4F6-366022D66873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884756" y="4556795"/>
              <a:ext cx="2602123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Situační trauma</a:t>
              </a:r>
            </a:p>
          </p:txBody>
        </p:sp>
        <p:sp>
          <p:nvSpPr>
            <p:cNvPr id="17" name="Zástupný obsah 2">
              <a:extLst>
                <a:ext uri="{FF2B5EF4-FFF2-40B4-BE49-F238E27FC236}">
                  <a16:creationId xmlns:a16="http://schemas.microsoft.com/office/drawing/2014/main" id="{F725BC9C-50B4-0D8E-BC42-0C22B1DE6D1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772329" y="3979716"/>
              <a:ext cx="375629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B01513"/>
                </a:buClr>
                <a:buSzPct val="80000"/>
                <a:buFont typeface="Wingdings 3" charset="2"/>
                <a:buChar char=""/>
                <a:tabLst/>
                <a:defRPr/>
              </a:pP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Úvod do psychoterapie traumatu</a:t>
              </a:r>
            </a:p>
          </p:txBody>
        </p:sp>
      </p:grp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8E3E5246-6AEF-8D5D-901B-6C5CFA66A54C}"/>
              </a:ext>
            </a:extLst>
          </p:cNvPr>
          <p:cNvSpPr txBox="1"/>
          <p:nvPr/>
        </p:nvSpPr>
        <p:spPr>
          <a:xfrm>
            <a:off x="6458868" y="6221579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6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57563688-E01B-8872-3BC8-EC6DF8D00B23}"/>
              </a:ext>
            </a:extLst>
          </p:cNvPr>
          <p:cNvSpPr txBox="1"/>
          <p:nvPr/>
        </p:nvSpPr>
        <p:spPr>
          <a:xfrm>
            <a:off x="5362913" y="6214953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5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3DE70BEE-52A0-F796-25CD-4BDDAD65BE09}"/>
              </a:ext>
            </a:extLst>
          </p:cNvPr>
          <p:cNvSpPr txBox="1"/>
          <p:nvPr/>
        </p:nvSpPr>
        <p:spPr>
          <a:xfrm>
            <a:off x="4274909" y="6216278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4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92FB2DC8-6BA9-9869-75DA-8959FDED5FF8}"/>
              </a:ext>
            </a:extLst>
          </p:cNvPr>
          <p:cNvSpPr txBox="1"/>
          <p:nvPr/>
        </p:nvSpPr>
        <p:spPr>
          <a:xfrm>
            <a:off x="3210760" y="6209652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850CB58E-FB8B-AFF8-546B-558B5F74CBCD}"/>
              </a:ext>
            </a:extLst>
          </p:cNvPr>
          <p:cNvSpPr txBox="1"/>
          <p:nvPr/>
        </p:nvSpPr>
        <p:spPr>
          <a:xfrm>
            <a:off x="1057282" y="6210978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6B01A869-BD0B-CA3E-37FB-9F9166494777}"/>
              </a:ext>
            </a:extLst>
          </p:cNvPr>
          <p:cNvSpPr txBox="1"/>
          <p:nvPr/>
        </p:nvSpPr>
        <p:spPr>
          <a:xfrm>
            <a:off x="7524343" y="6221580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7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DD20D328-202E-F8F8-187F-5A931597F66F}"/>
              </a:ext>
            </a:extLst>
          </p:cNvPr>
          <p:cNvSpPr txBox="1"/>
          <p:nvPr/>
        </p:nvSpPr>
        <p:spPr>
          <a:xfrm>
            <a:off x="8613672" y="6221580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8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A639A59-C22B-B2D5-8AC9-1D73FED8BD90}"/>
              </a:ext>
            </a:extLst>
          </p:cNvPr>
          <p:cNvSpPr txBox="1"/>
          <p:nvPr/>
        </p:nvSpPr>
        <p:spPr>
          <a:xfrm>
            <a:off x="9695048" y="6205676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9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C5EF0087-2CFF-0DE3-B270-C33E22319ECD}"/>
              </a:ext>
            </a:extLst>
          </p:cNvPr>
          <p:cNvSpPr txBox="1"/>
          <p:nvPr/>
        </p:nvSpPr>
        <p:spPr>
          <a:xfrm>
            <a:off x="10712815" y="6213631"/>
            <a:ext cx="48262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31084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B0BA36-28FC-1556-ADE3-981F92B8A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A1EACE2-354E-18FD-E60E-3087D8C67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00FCD-3DC5-72DC-0694-4B2807E35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9A1970-BE39-157D-146D-763F9B70E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4B7BA4-1669-D345-163E-42CAB2583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F88E0FA-C44B-73ED-5A3B-C8720FE2AA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47EAE5-927D-CA8C-16B9-6E02A9A5B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0F80F2A-2E3A-BA8E-FEC7-E7F7CC59E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55DD77D9-1789-55BB-FD21-585325107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764" y="448113"/>
            <a:ext cx="9312166" cy="787795"/>
          </a:xfrm>
          <a:solidFill>
            <a:schemeClr val="bg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cs-CZ" sz="2800" b="1" dirty="0">
                <a:solidFill>
                  <a:schemeClr val="tx2"/>
                </a:solidFill>
              </a:rPr>
              <a:t>TERMINOLOGIE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65585F0-7C15-C54B-353E-4847DCFDD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C0E44F1-3C49-9CB8-3409-30FA3E1DB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9475EFD-4F6E-1267-0A84-576758237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FEB065F-961B-4D05-C98A-4F07487B7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863B4BA-2561-3D40-2426-1AFA1889C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17340478-7777-1907-9C30-70F68713499A}"/>
              </a:ext>
            </a:extLst>
          </p:cNvPr>
          <p:cNvSpPr txBox="1">
            <a:spLocks/>
          </p:cNvSpPr>
          <p:nvPr/>
        </p:nvSpPr>
        <p:spPr>
          <a:xfrm>
            <a:off x="807268" y="2053970"/>
            <a:ext cx="4652916" cy="41846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cs-CZ" sz="2800" dirty="0" err="1">
                <a:solidFill>
                  <a:schemeClr val="tx2"/>
                </a:solidFill>
              </a:rPr>
              <a:t>Metadovednosti</a:t>
            </a:r>
            <a:endParaRPr lang="cs-CZ" sz="2800" dirty="0">
              <a:solidFill>
                <a:schemeClr val="tx2"/>
              </a:solidFill>
            </a:endParaRP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Vnitřní rámec 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Profesní  terapeutické držení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Vnitřní přítomnost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Vnitřní nastavení </a:t>
            </a:r>
          </a:p>
          <a:p>
            <a:pPr lvl="1">
              <a:lnSpc>
                <a:spcPct val="150000"/>
              </a:lnSpc>
            </a:pPr>
            <a:endParaRPr lang="cs-CZ" dirty="0">
              <a:solidFill>
                <a:schemeClr val="tx2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cs-CZ" dirty="0">
              <a:solidFill>
                <a:schemeClr val="tx2"/>
              </a:solidFill>
            </a:endParaRPr>
          </a:p>
          <a:p>
            <a:pPr lvl="1"/>
            <a:endParaRPr lang="cs-CZ" sz="2000" dirty="0">
              <a:solidFill>
                <a:schemeClr val="tx2"/>
              </a:solidFill>
            </a:endParaRPr>
          </a:p>
          <a:p>
            <a:pPr lvl="1"/>
            <a:endParaRPr lang="cs-CZ" sz="20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cs-CZ" sz="26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2D9FC546-21C3-45AC-0BF7-AE912F9F63D9}"/>
              </a:ext>
            </a:extLst>
          </p:cNvPr>
          <p:cNvSpPr txBox="1">
            <a:spLocks/>
          </p:cNvSpPr>
          <p:nvPr/>
        </p:nvSpPr>
        <p:spPr>
          <a:xfrm>
            <a:off x="5805935" y="2196469"/>
            <a:ext cx="4652916" cy="41846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cs-CZ" sz="2800" i="1" dirty="0">
                <a:solidFill>
                  <a:schemeClr val="tx2"/>
                </a:solidFill>
              </a:rPr>
              <a:t>osobnostní struktura</a:t>
            </a:r>
          </a:p>
          <a:p>
            <a:pPr lvl="1">
              <a:lnSpc>
                <a:spcPct val="150000"/>
              </a:lnSpc>
            </a:pPr>
            <a:r>
              <a:rPr lang="cs-CZ" sz="2800" i="1" dirty="0">
                <a:solidFill>
                  <a:schemeClr val="tx2"/>
                </a:solidFill>
              </a:rPr>
              <a:t>schopnosti</a:t>
            </a:r>
          </a:p>
          <a:p>
            <a:pPr lvl="1">
              <a:lnSpc>
                <a:spcPct val="150000"/>
              </a:lnSpc>
            </a:pPr>
            <a:r>
              <a:rPr lang="cs-CZ" sz="2800" i="1" dirty="0">
                <a:solidFill>
                  <a:schemeClr val="tx2"/>
                </a:solidFill>
              </a:rPr>
              <a:t>dovednosti</a:t>
            </a:r>
          </a:p>
          <a:p>
            <a:pPr lvl="1">
              <a:lnSpc>
                <a:spcPct val="150000"/>
              </a:lnSpc>
            </a:pPr>
            <a:r>
              <a:rPr lang="cs-CZ" sz="2800" i="1" dirty="0">
                <a:solidFill>
                  <a:schemeClr val="tx2"/>
                </a:solidFill>
              </a:rPr>
              <a:t>žebříček hodnot</a:t>
            </a:r>
          </a:p>
          <a:p>
            <a:pPr lvl="1">
              <a:lnSpc>
                <a:spcPct val="150000"/>
              </a:lnSpc>
            </a:pPr>
            <a:r>
              <a:rPr lang="cs-CZ" sz="2800" i="1" dirty="0">
                <a:solidFill>
                  <a:schemeClr val="tx2"/>
                </a:solidFill>
              </a:rPr>
              <a:t>přesvědčení</a:t>
            </a:r>
          </a:p>
          <a:p>
            <a:pPr lvl="1">
              <a:lnSpc>
                <a:spcPct val="150000"/>
              </a:lnSpc>
            </a:pPr>
            <a:r>
              <a:rPr lang="cs-CZ" sz="2800" i="1" dirty="0">
                <a:solidFill>
                  <a:schemeClr val="tx2"/>
                </a:solidFill>
              </a:rPr>
              <a:t>biologické uspořádání</a:t>
            </a:r>
          </a:p>
          <a:p>
            <a:pPr lvl="1">
              <a:lnSpc>
                <a:spcPct val="150000"/>
              </a:lnSpc>
            </a:pPr>
            <a:endParaRPr lang="cs-CZ" dirty="0">
              <a:solidFill>
                <a:schemeClr val="tx2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cs-CZ" dirty="0">
              <a:solidFill>
                <a:schemeClr val="tx2"/>
              </a:solidFill>
            </a:endParaRPr>
          </a:p>
          <a:p>
            <a:pPr lvl="1"/>
            <a:endParaRPr lang="cs-CZ" sz="2000" dirty="0">
              <a:solidFill>
                <a:schemeClr val="tx2"/>
              </a:solidFill>
            </a:endParaRPr>
          </a:p>
          <a:p>
            <a:pPr lvl="1"/>
            <a:endParaRPr lang="cs-CZ" sz="20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cs-CZ" sz="26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64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25A30F-F0C5-C8F7-9BA8-BA0E9E3FD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D344763-717C-735B-E20C-55C9232AF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B15821-5639-2681-28E5-23F8077D8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A99B2A9-5228-2FB1-D122-D0E7547D6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A03BE44-0D0D-6C0C-4FE7-D1E1E45855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7720639-F644-D3E8-EFCE-9FD7758C0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315307-8447-39ED-CAFF-34455E51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C97D95D-EEEB-570A-B205-DE5B008D8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540F556-33C6-1826-9621-7C2CCAC8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763" y="448113"/>
            <a:ext cx="9312166" cy="787795"/>
          </a:xfrm>
          <a:solidFill>
            <a:schemeClr val="accent3">
              <a:lumMod val="60000"/>
              <a:lumOff val="40000"/>
              <a:alpha val="69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cs-CZ" sz="2800" dirty="0">
                <a:solidFill>
                  <a:schemeClr val="tx2"/>
                </a:solidFill>
              </a:rPr>
              <a:t>Co myslím „Vnitřní nastavení“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734A6E-5C9D-5EFC-4B66-F870C067F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88" y="3246209"/>
            <a:ext cx="7587916" cy="1137161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endParaRPr lang="cs-CZ" sz="5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B16F0B-CCAF-C64D-138C-C4723A17F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56DFFF1-4AC5-2B41-1CEF-A9F7F915B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38CB1C-5B5E-67F9-6D14-37933AB136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92C433D-E22E-AA93-3A92-14580C1DE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73E31B0-96C7-0DF1-B991-212E9A063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48005933-8244-B9FD-E647-2D31A82C6539}"/>
              </a:ext>
            </a:extLst>
          </p:cNvPr>
          <p:cNvSpPr txBox="1">
            <a:spLocks/>
          </p:cNvSpPr>
          <p:nvPr/>
        </p:nvSpPr>
        <p:spPr>
          <a:xfrm>
            <a:off x="3353624" y="2225207"/>
            <a:ext cx="4652916" cy="41846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Myšlení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Emoce 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Tělo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Existenciální </a:t>
            </a:r>
          </a:p>
          <a:p>
            <a:pPr lvl="1">
              <a:lnSpc>
                <a:spcPct val="150000"/>
              </a:lnSpc>
            </a:pPr>
            <a:endParaRPr lang="cs-CZ" dirty="0">
              <a:solidFill>
                <a:schemeClr val="tx2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cs-CZ" dirty="0">
              <a:solidFill>
                <a:schemeClr val="tx2"/>
              </a:solidFill>
            </a:endParaRPr>
          </a:p>
          <a:p>
            <a:pPr lvl="1"/>
            <a:endParaRPr lang="cs-CZ" sz="2000" dirty="0">
              <a:solidFill>
                <a:schemeClr val="tx2"/>
              </a:solidFill>
            </a:endParaRPr>
          </a:p>
          <a:p>
            <a:pPr lvl="1"/>
            <a:endParaRPr lang="cs-CZ" sz="20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cs-CZ" sz="26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834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029CB8-14A7-D1FA-131C-E7F9A98FB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1F34866-1436-74C3-EFBE-3D34B38FF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B5DA93-1469-FA86-F046-42ED792E8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9B23A4-29FF-9AA7-E229-5B9B067CD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B8655C3-135A-0194-6755-CCCD44FAD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626D597-2114-D229-9466-6D48709E7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60061C4-CF3F-AF88-DAB9-663CE2965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B44CA88-FDA8-4E66-19D3-155C71053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64FB2B51-2868-9367-722D-2953463C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764" y="448113"/>
            <a:ext cx="9312166" cy="787795"/>
          </a:xfrm>
          <a:solidFill>
            <a:schemeClr val="bg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cs-CZ" sz="2800" b="1" dirty="0">
                <a:solidFill>
                  <a:schemeClr val="tx2"/>
                </a:solidFill>
              </a:rPr>
              <a:t>AUTOSUPERVIZE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CF0D7E-B117-8F46-01D4-A50E8347D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AB03A3D-7064-07DC-5019-3602A9D3AD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2687540-7FE4-DD39-A62C-4C5AAE09D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87273E5-911B-A752-85E7-9B9D0E6AD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523080D-7E40-89DD-1904-FAD572EFE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63BE1F8F-8F79-17D9-F8D0-ACD2B36B929D}"/>
              </a:ext>
            </a:extLst>
          </p:cNvPr>
          <p:cNvSpPr txBox="1">
            <a:spLocks/>
          </p:cNvSpPr>
          <p:nvPr/>
        </p:nvSpPr>
        <p:spPr>
          <a:xfrm>
            <a:off x="807268" y="2053970"/>
            <a:ext cx="11079932" cy="41846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r>
              <a:rPr lang="cs-CZ" sz="2800" b="1" dirty="0">
                <a:solidFill>
                  <a:schemeClr val="tx2"/>
                </a:solidFill>
              </a:rPr>
              <a:t>Možné otázky: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Jaký vztah mám ke klientovi, a jaký si myslím, že má on ke mně?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Mám nějaká očekávání, nebo předsudky?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Co si myslím, že mu doopravdy v léčbě pomůže?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Jak jeho životní příběh rezonuje s mým příběhem?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Jak chci, nebo nechci v sezení být nastaven?</a:t>
            </a:r>
          </a:p>
          <a:p>
            <a:pPr lvl="1">
              <a:lnSpc>
                <a:spcPct val="150000"/>
              </a:lnSpc>
            </a:pPr>
            <a:r>
              <a:rPr lang="cs-CZ" sz="2800" dirty="0">
                <a:solidFill>
                  <a:schemeClr val="tx2"/>
                </a:solidFill>
              </a:rPr>
              <a:t>atd.</a:t>
            </a:r>
          </a:p>
          <a:p>
            <a:pPr lvl="1">
              <a:lnSpc>
                <a:spcPct val="150000"/>
              </a:lnSpc>
            </a:pPr>
            <a:endParaRPr lang="cs-CZ" dirty="0">
              <a:solidFill>
                <a:schemeClr val="tx2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cs-CZ" dirty="0">
              <a:solidFill>
                <a:schemeClr val="tx2"/>
              </a:solidFill>
            </a:endParaRPr>
          </a:p>
          <a:p>
            <a:pPr lvl="1"/>
            <a:endParaRPr lang="cs-CZ" sz="2000" dirty="0">
              <a:solidFill>
                <a:schemeClr val="tx2"/>
              </a:solidFill>
            </a:endParaRPr>
          </a:p>
          <a:p>
            <a:pPr lvl="1"/>
            <a:endParaRPr lang="cs-CZ" sz="20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cs-CZ" sz="26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853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6DCFA8-5939-DAB4-3C05-A88FCE5B5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7174C4-F42D-3073-401E-F1DB40DD1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0FC45E-F140-0E59-0E82-BCA3204B1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ED94F8-A8DC-B592-F656-E5D13097C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AE196FE-1F11-6BD3-AD23-BA82DBE1B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ED084EE-ACD2-BBD7-78F8-DF6ED4356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398D1F1-5D07-C9EA-2979-2E828620E7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FD47683-D88B-E6DB-E0D8-1FCAAB08A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C7E9EB-842F-5598-A099-DCA92805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498" y="2945395"/>
            <a:ext cx="8990952" cy="1105398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cs-CZ" sz="5400" b="1" dirty="0">
                <a:solidFill>
                  <a:schemeClr val="tx2"/>
                </a:solidFill>
              </a:rPr>
              <a:t>posvátný svědek</a:t>
            </a:r>
          </a:p>
          <a:p>
            <a:pPr marL="3657600" lvl="8" indent="0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504C96-9CAF-E0C4-C726-B6184C4E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0BB75-A875-ADA1-FCD0-29DD64AEB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D9B9774-4D0F-E694-185F-552050A86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01A53B-68C1-22D7-67FF-30782B2AE4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BFD92CA-6264-F447-E9FA-2E42512A4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15369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E10427-F9BC-94E0-DA88-F99BEBE7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99FB549-BCDE-3EF6-6C5D-7235562C8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A4685-324F-0D40-7586-AC0D33355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33DC4AC-11F6-C844-DC43-6FFA17ED6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0842597-24E7-4BC1-81FF-C8213F98C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C9D220B-CC2D-5B6A-95AD-13BE17336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AC84CD-8DD2-3721-9CE2-DFBEC4BBE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1398386-651F-6684-6D6F-D5AB49A660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BBC206-A0F3-6410-F385-762317519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498" y="2945395"/>
            <a:ext cx="8990952" cy="1105398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cs-CZ" sz="5400" b="1" dirty="0">
                <a:solidFill>
                  <a:schemeClr val="tx2"/>
                </a:solidFill>
              </a:rPr>
              <a:t>jak mám dlouhou ruku</a:t>
            </a:r>
          </a:p>
          <a:p>
            <a:pPr marL="3657600" lvl="8" indent="0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2ED295-CA86-CB2A-E51A-0986F42EB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56A3AC0-501E-000D-A125-9E255A37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0A3F337-6837-5C0C-396D-7C3AF33BB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0B23879-6AFB-86D4-2D94-441A2C381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FD66878-C018-31EC-1424-BF6147A5D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8145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3E7E8E-4462-9E05-BE90-458817B04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C5A777-3A91-515D-5D98-DA1AD662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CE4C5A-207A-29DE-3E3F-CEBC369B3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13F9D0-854D-C3F5-0200-1DBEB8700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8438A47-D10F-3FC3-4EBB-2DE286467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06C20B3-D797-5039-8C69-4FBD50BBB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69BE562-9203-15F1-316F-3831BB203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BA9ED3E-7F71-7074-24A8-F6F908A11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F7D25D-2DDE-B532-CA4D-F28369A57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498" y="2945395"/>
            <a:ext cx="8990952" cy="1105398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cs-CZ" sz="5400" b="1" dirty="0" err="1">
                <a:solidFill>
                  <a:schemeClr val="tx2"/>
                </a:solidFill>
              </a:rPr>
              <a:t>grounding</a:t>
            </a:r>
            <a:endParaRPr lang="cs-CZ" sz="5400" b="1" dirty="0">
              <a:solidFill>
                <a:schemeClr val="tx2"/>
              </a:solidFill>
            </a:endParaRPr>
          </a:p>
          <a:p>
            <a:pPr marL="3657600" lvl="8" indent="0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BA675C-8C43-315F-9A2E-734F2E69A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A816F22-3E32-2DA9-834B-322FA397FF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6DFB569-D34F-7332-F509-2F26888FFD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32131A9-E53F-E6E5-30EB-904433A3C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BFF73F8-42BA-CC5B-AA80-8D1818085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09981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B7B8D3-4687-9A1D-4B1C-3C25201E0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23D6DE9-5205-837D-018E-FAA436CBC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3B09A2-3B1D-6603-3789-A2E6F9901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505B81-047A-EF4B-72C2-7118F2005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E5FE0C2-CE64-ED08-0DD3-98127B01D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FDA78AD-BA58-FD5B-F37A-C8B1BAF0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52794EA-31C2-2435-F3AF-BB56435E9A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7AD1B15-FD62-207A-BFB9-3EAEE15A8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765B79-A195-8A6E-FD2D-81973A9E3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498" y="2945395"/>
            <a:ext cx="8990952" cy="1105398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cs-CZ" sz="5400" b="1" dirty="0">
                <a:solidFill>
                  <a:schemeClr val="tx2"/>
                </a:solidFill>
              </a:rPr>
              <a:t>zaměření se na krásu</a:t>
            </a:r>
          </a:p>
          <a:p>
            <a:pPr marL="3657600" lvl="8" indent="0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0465EB-B94A-ACD0-B92D-2BE1253FA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8AB244-70CB-883B-C833-4B3155D71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412983-3EED-AC11-6C0C-8AC686EA7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E13144-339C-196C-B77D-6657413484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63B38F-3195-11AD-A24C-D7CF02DDF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49473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457F32-F594-5273-E553-22210A98F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11F1C4-7548-E6F8-C2C5-3F2D10C14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4E8D43-265F-3730-5C9E-DE10D39AF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49CE49-A7BA-DA07-DEAC-DB751ACF5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8DEBA0A-E67B-F30E-B293-3B1AAD998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CEE2C23-1DD9-5D79-45D6-3EA11C01E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EF04267-4D31-4DD6-4307-DEA4DF9BA5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5B7A13-934D-9585-435B-E73AEB6CD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2A042DA-4760-FFD1-5920-E5CD8DC70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498" y="2945395"/>
            <a:ext cx="8990952" cy="1105398"/>
          </a:xfrm>
        </p:spPr>
        <p:txBody>
          <a:bodyPr anchor="t">
            <a:normAutofit fontScale="92500"/>
          </a:bodyPr>
          <a:lstStyle/>
          <a:p>
            <a:pPr marL="0" indent="0" algn="ctr">
              <a:buNone/>
            </a:pPr>
            <a:r>
              <a:rPr lang="cs-CZ" sz="5400" b="1" dirty="0">
                <a:solidFill>
                  <a:schemeClr val="tx2"/>
                </a:solidFill>
              </a:rPr>
              <a:t>co máme jako lidi společného</a:t>
            </a:r>
          </a:p>
          <a:p>
            <a:pPr marL="3657600" lvl="8" indent="0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499313-9C91-A1E7-27E0-78DAC43E7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DD3D27-FE4C-422E-7A69-27A04E968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8483AF-0D96-46BD-8BC0-1317310D5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A577EE8-782A-C859-560C-0979ED96C9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3413F2-11C7-A543-3575-BB73D2D61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1149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A6EB48-8965-4A6D-D277-33A93C9C7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CC84342-A6BF-CACA-1A4A-C456247E8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BA29F2-116D-0F46-B09B-83B82E59C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81B3EE-4437-0544-61E1-418A28366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7A4AD48-90D9-674F-B161-D0D00147C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FEFCC27-2740-AFFE-6A13-A78888E09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4EF89A-5F1D-CC0A-1CC2-2764EC1DE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D3AF29E-7BAD-17CF-AF75-94F0B88F2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E2CAF2-0F8B-BA41-6A58-77B24540A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498" y="2945395"/>
            <a:ext cx="8990952" cy="1105398"/>
          </a:xfrm>
        </p:spPr>
        <p:txBody>
          <a:bodyPr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cs-CZ" sz="5400" b="1" dirty="0">
                <a:solidFill>
                  <a:schemeClr val="tx2"/>
                </a:solidFill>
              </a:rPr>
              <a:t>vlastní způsob vnitřního nastavování</a:t>
            </a:r>
          </a:p>
          <a:p>
            <a:pPr marL="3657600" lvl="8" indent="0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2CE8F09-B111-207B-3154-91E9D6737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94AA2E1-1C7A-6334-5748-F941C03DE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4BDAEB1-883C-D6DB-3F51-D7CF560E0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C05BE4B-11ED-A8B1-8B8B-BC8AAC1723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0854F8-07DD-6E87-96A8-54EEEE55E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8406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735646-E0A6-3DFA-371D-0BE3A5CBB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4F54301-21D6-8C1E-69B1-0186BD2EC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A83282-9E0F-56A1-60A9-7658CEDA2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ACD523-A03D-55A6-C2C6-4BF403633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9FEAD88-802D-D280-7A8B-84E3633775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8F603CB-C07A-24E7-1F03-867D8C3C0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A431360-C83F-FE5D-2907-C5178D6E0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B014564-B8EF-BB80-F3F5-D15CECF6D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D6B913-B8AA-116E-4AE9-C72FAFEAA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498" y="2945395"/>
            <a:ext cx="8990952" cy="1105398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cs-CZ" sz="4000" b="1" dirty="0">
                <a:solidFill>
                  <a:schemeClr val="tx2"/>
                </a:solidFill>
              </a:rPr>
              <a:t>děkuji za pozornost</a:t>
            </a:r>
            <a:endParaRPr lang="cs-CZ" sz="5400" b="1" dirty="0">
              <a:solidFill>
                <a:schemeClr val="tx2"/>
              </a:solidFill>
            </a:endParaRPr>
          </a:p>
          <a:p>
            <a:pPr marL="3657600" lvl="8" indent="0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algn="ctr">
              <a:buFontTx/>
              <a:buChar char="-"/>
            </a:pPr>
            <a:endParaRPr lang="cs-CZ" sz="5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sz="20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DAD2CF3-64C1-9FA0-750B-DF4F54DBF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E23EA6-9EEF-6AA3-E2EC-3DE6058E6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AEC222E-7EB9-A2EF-EAA7-96890319D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E40FD0F-EC88-53F1-80C9-E04D83FAC8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84D9EE0-4678-CEF4-27F4-CF72179E0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7970185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183</Words>
  <Application>Microsoft Office PowerPoint</Application>
  <PresentationFormat>Širokoúhlá obrazovka</PresentationFormat>
  <Paragraphs>88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Century Gothic</vt:lpstr>
      <vt:lpstr>Wingdings 3</vt:lpstr>
      <vt:lpstr>Motiv Office</vt:lpstr>
      <vt:lpstr>Ion Boardroom</vt:lpstr>
      <vt:lpstr>Prezentace aplikace PowerPoint</vt:lpstr>
      <vt:lpstr>STRUKTURA WEBINÁŘŮ PSYCHOTERAPIE TRAUMATU</vt:lpstr>
      <vt:lpstr>TERMINOLOGIE</vt:lpstr>
      <vt:lpstr>Co myslím „Vnitřní nastavení“</vt:lpstr>
      <vt:lpstr>AUTOSUPERVIZE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 Odstrčil</dc:creator>
  <cp:lastModifiedBy>Petr Odstrčil</cp:lastModifiedBy>
  <cp:revision>8</cp:revision>
  <dcterms:created xsi:type="dcterms:W3CDTF">2026-09-06T13:31:59Z</dcterms:created>
  <dcterms:modified xsi:type="dcterms:W3CDTF">2026-10-05T17:35:03Z</dcterms:modified>
</cp:coreProperties>
</file>