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5" r:id="rId1"/>
  </p:sldMasterIdLst>
  <p:notesMasterIdLst>
    <p:notesMasterId r:id="rId12"/>
  </p:notesMasterIdLst>
  <p:sldIdLst>
    <p:sldId id="306" r:id="rId2"/>
    <p:sldId id="311" r:id="rId3"/>
    <p:sldId id="322" r:id="rId4"/>
    <p:sldId id="336" r:id="rId5"/>
    <p:sldId id="337" r:id="rId6"/>
    <p:sldId id="310" r:id="rId7"/>
    <p:sldId id="321" r:id="rId8"/>
    <p:sldId id="313" r:id="rId9"/>
    <p:sldId id="314" r:id="rId10"/>
    <p:sldId id="31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2473D60A-887D-4568-AB32-C0CCD3A15B36}">
          <p14:sldIdLst>
            <p14:sldId id="306"/>
            <p14:sldId id="311"/>
            <p14:sldId id="322"/>
            <p14:sldId id="336"/>
            <p14:sldId id="337"/>
            <p14:sldId id="310"/>
            <p14:sldId id="321"/>
            <p14:sldId id="313"/>
            <p14:sldId id="314"/>
            <p14:sldId id="315"/>
          </p14:sldIdLst>
        </p14:section>
        <p14:section name="PRINCIPY" id="{AED02643-236E-45CC-9A16-3D51B0A318F6}">
          <p14:sldIdLst/>
        </p14:section>
        <p14:section name="TER. PROCES" id="{18EAA6CF-D55C-4F05-9B50-8F87ACA07B77}">
          <p14:sldIdLst/>
        </p14:section>
        <p14:section name="TERAPEUTICKÉ INTERVENCE" id="{448A4B69-3C26-450A-95D0-DAC343A73AF8}">
          <p14:sldIdLst/>
        </p14:section>
        <p14:section name="KOMPETENCE PSYCHOTERAPEUTA" id="{D3D5ACE4-7BB8-4468-A116-F6824B5A0C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26" autoAdjust="0"/>
    <p:restoredTop sz="95016" autoAdjust="0"/>
  </p:normalViewPr>
  <p:slideViewPr>
    <p:cSldViewPr snapToGrid="0">
      <p:cViewPr varScale="1">
        <p:scale>
          <a:sx n="89" d="100"/>
          <a:sy n="89" d="100"/>
        </p:scale>
        <p:origin x="82" y="72"/>
      </p:cViewPr>
      <p:guideLst>
        <p:guide orient="horz" pos="2137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61199" cy="611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CD36E-E580-4B7A-8D21-968312CD9484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257A2-08AA-418C-A818-7DCFC04FA0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20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5CB4D-8C4E-15B5-6A22-30AA7AE29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B925BCF-E299-2DD3-0BDD-A4982BEBB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CF5B526-AB0B-2DE7-8FCD-EB9A7A8EB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A7CA2E6-8CA6-0302-6A1D-79BEFEB85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5A28-596E-7947-9EC5-F3EC00637E9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70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59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04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995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395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43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16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645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7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53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51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2138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754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28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22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038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202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15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01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  <p:sldLayoutId id="2147484180" r:id="rId15"/>
    <p:sldLayoutId id="2147484181" r:id="rId16"/>
    <p:sldLayoutId id="21474841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A0390-2664-7BFF-8CAE-1E1A2749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9F095-0E94-75B7-981E-BF46DD866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VZTAH TERAPEUT KLIENT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V POLI TRAUMATU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0FACF8B-EF65-8B64-A4FB-FC8189CF91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Petr Odstrčil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8E334BE-1CEE-368A-7320-90F7FAB806CB}"/>
              </a:ext>
            </a:extLst>
          </p:cNvPr>
          <p:cNvSpPr txBox="1"/>
          <p:nvPr/>
        </p:nvSpPr>
        <p:spPr>
          <a:xfrm>
            <a:off x="4391406" y="1335357"/>
            <a:ext cx="3208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webinář 5</a:t>
            </a:r>
          </a:p>
        </p:txBody>
      </p:sp>
    </p:spTree>
    <p:extLst>
      <p:ext uri="{BB962C8B-B14F-4D97-AF65-F5344CB8AC3E}">
        <p14:creationId xmlns:p14="http://schemas.microsoft.com/office/powerpoint/2010/main" val="251974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4F9AF-EE81-092F-CB8B-BEFAD37E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WEBINÁŘŮ PSYCHOTERAPIE TRAUMATU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622A424-FF74-6A3A-E389-CA7C0001DFD4}"/>
              </a:ext>
            </a:extLst>
          </p:cNvPr>
          <p:cNvCxnSpPr>
            <a:cxnSpLocks/>
          </p:cNvCxnSpPr>
          <p:nvPr/>
        </p:nvCxnSpPr>
        <p:spPr>
          <a:xfrm>
            <a:off x="767602" y="6107492"/>
            <a:ext cx="106858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744BE35-E0A2-025E-5865-D5D75313F6EC}"/>
              </a:ext>
            </a:extLst>
          </p:cNvPr>
          <p:cNvSpPr txBox="1"/>
          <p:nvPr/>
        </p:nvSpPr>
        <p:spPr>
          <a:xfrm>
            <a:off x="2132033" y="62043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3117AFA-3B32-B21F-1C15-1E2A39E8CA69}"/>
              </a:ext>
            </a:extLst>
          </p:cNvPr>
          <p:cNvGrpSpPr/>
          <p:nvPr/>
        </p:nvGrpSpPr>
        <p:grpSpPr>
          <a:xfrm>
            <a:off x="1053804" y="2076468"/>
            <a:ext cx="10094377" cy="3969806"/>
            <a:chOff x="918631" y="2076468"/>
            <a:chExt cx="10094377" cy="3969806"/>
          </a:xfrm>
        </p:grpSpPr>
        <p:sp>
          <p:nvSpPr>
            <p:cNvPr id="7" name="Zástupný obsah 2">
              <a:extLst>
                <a:ext uri="{FF2B5EF4-FFF2-40B4-BE49-F238E27FC236}">
                  <a16:creationId xmlns:a16="http://schemas.microsoft.com/office/drawing/2014/main" id="{5AF1B3C1-E19A-6224-5696-39DABAA1559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1868478" y="4459894"/>
              <a:ext cx="2794678" cy="37436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Vývojové trauma I. </a:t>
              </a:r>
            </a:p>
          </p:txBody>
        </p:sp>
        <p:sp>
          <p:nvSpPr>
            <p:cNvPr id="8" name="Zástupný obsah 2">
              <a:extLst>
                <a:ext uri="{FF2B5EF4-FFF2-40B4-BE49-F238E27FC236}">
                  <a16:creationId xmlns:a16="http://schemas.microsoft.com/office/drawing/2014/main" id="{E54CA6E4-CFEB-E631-4F83-E6D138BB50B2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2924514" y="4437775"/>
              <a:ext cx="2842609" cy="37436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Vývojové trauma II.</a:t>
              </a:r>
            </a:p>
          </p:txBody>
        </p:sp>
        <p:sp>
          <p:nvSpPr>
            <p:cNvPr id="9" name="Zástupný obsah 2">
              <a:extLst>
                <a:ext uri="{FF2B5EF4-FFF2-40B4-BE49-F238E27FC236}">
                  <a16:creationId xmlns:a16="http://schemas.microsoft.com/office/drawing/2014/main" id="{77D1D829-3965-6A66-A538-09447FF27E50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004515" y="4425785"/>
              <a:ext cx="2842607" cy="374369"/>
            </a:xfrm>
            <a:prstGeom prst="rect">
              <a:avLst/>
            </a:prstGeom>
            <a:solidFill>
              <a:schemeClr val="accent4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Vztah terapeut a klient</a:t>
              </a:r>
            </a:p>
          </p:txBody>
        </p:sp>
        <p:sp>
          <p:nvSpPr>
            <p:cNvPr id="4" name="Zástupný obsah 2">
              <a:extLst>
                <a:ext uri="{FF2B5EF4-FFF2-40B4-BE49-F238E27FC236}">
                  <a16:creationId xmlns:a16="http://schemas.microsoft.com/office/drawing/2014/main" id="{A627F77E-FDCF-FBD0-C6B7-81BFFD3C7FAD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627675" y="3963808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Práce s tělem v terapii traumatu</a:t>
              </a:r>
            </a:p>
          </p:txBody>
        </p:sp>
        <p:sp>
          <p:nvSpPr>
            <p:cNvPr id="5" name="Zástupný obsah 2">
              <a:extLst>
                <a:ext uri="{FF2B5EF4-FFF2-40B4-BE49-F238E27FC236}">
                  <a16:creationId xmlns:a16="http://schemas.microsoft.com/office/drawing/2014/main" id="{FEF7CFCF-BB07-4AD5-4BF0-D51FE10B4D24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5707676" y="3980944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Vnitřní  nastavení terapeuta</a:t>
              </a:r>
            </a:p>
          </p:txBody>
        </p:sp>
        <p:sp>
          <p:nvSpPr>
            <p:cNvPr id="11" name="Zástupný obsah 2">
              <a:extLst>
                <a:ext uri="{FF2B5EF4-FFF2-40B4-BE49-F238E27FC236}">
                  <a16:creationId xmlns:a16="http://schemas.microsoft.com/office/drawing/2014/main" id="{4C825613-5ECB-FB75-D618-F8E4EED9B6DF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169342" y="4354646"/>
              <a:ext cx="2992962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Současné PT metody</a:t>
              </a:r>
            </a:p>
          </p:txBody>
        </p:sp>
        <p:sp>
          <p:nvSpPr>
            <p:cNvPr id="13" name="Zástupný obsah 2">
              <a:extLst>
                <a:ext uri="{FF2B5EF4-FFF2-40B4-BE49-F238E27FC236}">
                  <a16:creationId xmlns:a16="http://schemas.microsoft.com/office/drawing/2014/main" id="{B163DDBE-C455-4B78-145A-57100D8A0B97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810337" y="3904279"/>
              <a:ext cx="3870971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Psychoterapeut v poli traumatu</a:t>
              </a:r>
            </a:p>
          </p:txBody>
        </p:sp>
        <p:sp>
          <p:nvSpPr>
            <p:cNvPr id="14" name="Zástupný obsah 2">
              <a:extLst>
                <a:ext uri="{FF2B5EF4-FFF2-40B4-BE49-F238E27FC236}">
                  <a16:creationId xmlns:a16="http://schemas.microsoft.com/office/drawing/2014/main" id="{284E4F3A-D772-36FC-49FA-97B4631E836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5824" y="3869283"/>
              <a:ext cx="396000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Integrace, supervize, zkušenosti</a:t>
              </a:r>
            </a:p>
          </p:txBody>
        </p:sp>
        <p:sp>
          <p:nvSpPr>
            <p:cNvPr id="15" name="Zástupný obsah 2">
              <a:extLst>
                <a:ext uri="{FF2B5EF4-FFF2-40B4-BE49-F238E27FC236}">
                  <a16:creationId xmlns:a16="http://schemas.microsoft.com/office/drawing/2014/main" id="{C330E7E9-B65B-7CD2-E4F6-366022D66873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756" y="4556795"/>
              <a:ext cx="2602123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Situační trauma</a:t>
              </a:r>
            </a:p>
          </p:txBody>
        </p:sp>
        <p:sp>
          <p:nvSpPr>
            <p:cNvPr id="17" name="Zástupný obsah 2">
              <a:extLst>
                <a:ext uri="{FF2B5EF4-FFF2-40B4-BE49-F238E27FC236}">
                  <a16:creationId xmlns:a16="http://schemas.microsoft.com/office/drawing/2014/main" id="{F725BC9C-50B4-0D8E-BC42-0C22B1DE6D1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772329" y="3979716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Úvod do psychoterapie traumatu</a:t>
              </a:r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E3E5246-6AEF-8D5D-901B-6C5CFA66A54C}"/>
              </a:ext>
            </a:extLst>
          </p:cNvPr>
          <p:cNvSpPr txBox="1"/>
          <p:nvPr/>
        </p:nvSpPr>
        <p:spPr>
          <a:xfrm>
            <a:off x="6458868" y="6221579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57563688-E01B-8872-3BC8-EC6DF8D00B23}"/>
              </a:ext>
            </a:extLst>
          </p:cNvPr>
          <p:cNvSpPr txBox="1"/>
          <p:nvPr/>
        </p:nvSpPr>
        <p:spPr>
          <a:xfrm>
            <a:off x="5362913" y="6214953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3DE70BEE-52A0-F796-25CD-4BDDAD65BE09}"/>
              </a:ext>
            </a:extLst>
          </p:cNvPr>
          <p:cNvSpPr txBox="1"/>
          <p:nvPr/>
        </p:nvSpPr>
        <p:spPr>
          <a:xfrm>
            <a:off x="4274909" y="62162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92FB2DC8-6BA9-9869-75DA-8959FDED5FF8}"/>
              </a:ext>
            </a:extLst>
          </p:cNvPr>
          <p:cNvSpPr txBox="1"/>
          <p:nvPr/>
        </p:nvSpPr>
        <p:spPr>
          <a:xfrm>
            <a:off x="3210760" y="62096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50CB58E-FB8B-AFF8-546B-558B5F74CBCD}"/>
              </a:ext>
            </a:extLst>
          </p:cNvPr>
          <p:cNvSpPr txBox="1"/>
          <p:nvPr/>
        </p:nvSpPr>
        <p:spPr>
          <a:xfrm>
            <a:off x="1057282" y="62109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B01A869-BD0B-CA3E-37FB-9F9166494777}"/>
              </a:ext>
            </a:extLst>
          </p:cNvPr>
          <p:cNvSpPr txBox="1"/>
          <p:nvPr/>
        </p:nvSpPr>
        <p:spPr>
          <a:xfrm>
            <a:off x="7524343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D20D328-202E-F8F8-187F-5A931597F66F}"/>
              </a:ext>
            </a:extLst>
          </p:cNvPr>
          <p:cNvSpPr txBox="1"/>
          <p:nvPr/>
        </p:nvSpPr>
        <p:spPr>
          <a:xfrm>
            <a:off x="8613672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A639A59-C22B-B2D5-8AC9-1D73FED8BD90}"/>
              </a:ext>
            </a:extLst>
          </p:cNvPr>
          <p:cNvSpPr txBox="1"/>
          <p:nvPr/>
        </p:nvSpPr>
        <p:spPr>
          <a:xfrm>
            <a:off x="9695048" y="6205676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C5EF0087-2CFF-0DE3-B270-C33E22319ECD}"/>
              </a:ext>
            </a:extLst>
          </p:cNvPr>
          <p:cNvSpPr txBox="1"/>
          <p:nvPr/>
        </p:nvSpPr>
        <p:spPr>
          <a:xfrm>
            <a:off x="10712815" y="6213631"/>
            <a:ext cx="48262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1770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1C8AF-0611-A099-22D0-4F3C252F9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3C113C-4175-62AC-A0D5-DD925EBA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899" y="982973"/>
            <a:ext cx="5120202" cy="118533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ctr"/>
            <a:r>
              <a:rPr lang="cs-CZ" dirty="0"/>
              <a:t>Vymezení pojmů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6167D4-3ECF-3B51-2DCB-B851DD65F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610" y="2622431"/>
            <a:ext cx="5382018" cy="37318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kumimoji="0" lang="cs-CZ" altLang="cs-CZ" sz="4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KONTAKT</a:t>
            </a:r>
          </a:p>
          <a:p>
            <a:pPr>
              <a:buFontTx/>
              <a:buChar char="-"/>
            </a:pPr>
            <a:r>
              <a:rPr lang="cs-CZ" altLang="cs-CZ" sz="4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VZTAH</a:t>
            </a:r>
          </a:p>
          <a:p>
            <a:pPr>
              <a:buFontTx/>
              <a:buChar char="-"/>
            </a:pPr>
            <a:r>
              <a:rPr kumimoji="0" lang="cs-CZ" altLang="cs-CZ" sz="4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VZTAHOVÁNÍ SE</a:t>
            </a:r>
          </a:p>
          <a:p>
            <a:pPr>
              <a:buFontTx/>
              <a:buChar char="-"/>
            </a:pPr>
            <a:r>
              <a:rPr lang="cs-CZ" altLang="cs-CZ" sz="40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BLÍZKOST</a:t>
            </a:r>
          </a:p>
          <a:p>
            <a:pPr>
              <a:buFontTx/>
              <a:buChar char="-"/>
            </a:pPr>
            <a:r>
              <a:rPr kumimoji="0" lang="cs-CZ" altLang="cs-CZ" sz="4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INTIMITA</a:t>
            </a:r>
          </a:p>
        </p:txBody>
      </p:sp>
    </p:spTree>
    <p:extLst>
      <p:ext uri="{BB962C8B-B14F-4D97-AF65-F5344CB8AC3E}">
        <p14:creationId xmlns:p14="http://schemas.microsoft.com/office/powerpoint/2010/main" val="398683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C8490B23-567C-C1CF-99CC-035D52F43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576" y="2274945"/>
            <a:ext cx="9679823" cy="2754253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sz="4800" b="1" dirty="0">
                <a:solidFill>
                  <a:schemeClr val="tx1"/>
                </a:solidFill>
              </a:rPr>
              <a:t>Proč je v psychoterapii důležitá </a:t>
            </a:r>
            <a:br>
              <a:rPr lang="cs-CZ" sz="4800" b="1" dirty="0">
                <a:solidFill>
                  <a:schemeClr val="tx1"/>
                </a:solidFill>
              </a:rPr>
            </a:br>
            <a:r>
              <a:rPr lang="cs-CZ" sz="4800" b="1" dirty="0">
                <a:solidFill>
                  <a:schemeClr val="tx1"/>
                </a:solidFill>
              </a:rPr>
              <a:t>kvalita vztahu?</a:t>
            </a:r>
            <a:endParaRPr 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6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C4E2F4-DDB2-729B-1B4F-B914C120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892646"/>
            <a:ext cx="8825659" cy="706964"/>
          </a:xfrm>
        </p:spPr>
        <p:txBody>
          <a:bodyPr/>
          <a:lstStyle/>
          <a:p>
            <a:pPr algn="ctr"/>
            <a:r>
              <a:rPr lang="cs-CZ" dirty="0"/>
              <a:t>Edward S. </a:t>
            </a:r>
            <a:r>
              <a:rPr lang="cs-CZ" dirty="0" err="1"/>
              <a:t>Bordin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735FDD-6612-1C30-7582-AEA59F2AE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2634600"/>
            <a:ext cx="11725154" cy="3940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Terapeutická aliance předpovídá výsledek terapie:</a:t>
            </a:r>
          </a:p>
          <a:p>
            <a:pPr marL="800100" lvl="2" indent="0">
              <a:buNone/>
            </a:pPr>
            <a:endParaRPr lang="cs-CZ" sz="2800" dirty="0"/>
          </a:p>
          <a:p>
            <a:pPr marL="2171700" lvl="5" indent="0">
              <a:buNone/>
            </a:pPr>
            <a:r>
              <a:rPr lang="cs-CZ" sz="2600" dirty="0"/>
              <a:t>	</a:t>
            </a:r>
            <a:r>
              <a:rPr lang="cs-CZ" sz="2800" dirty="0"/>
              <a:t>Aliance zahrnuje tři složky:</a:t>
            </a:r>
          </a:p>
          <a:p>
            <a:pPr lvl="6">
              <a:buFontTx/>
              <a:buChar char="-"/>
            </a:pPr>
            <a:r>
              <a:rPr lang="cs-CZ" sz="2800" dirty="0"/>
              <a:t>Emoční pouto mezi terapeutem a klientem</a:t>
            </a:r>
          </a:p>
          <a:p>
            <a:pPr lvl="6">
              <a:buFontTx/>
              <a:buChar char="-"/>
            </a:pPr>
            <a:r>
              <a:rPr lang="cs-CZ" sz="2800" dirty="0"/>
              <a:t>Shodu na cílech terapie</a:t>
            </a:r>
          </a:p>
          <a:p>
            <a:pPr lvl="6">
              <a:buFontTx/>
              <a:buChar char="-"/>
            </a:pPr>
            <a:r>
              <a:rPr lang="cs-CZ" sz="2800" dirty="0"/>
              <a:t>Shodu na úkolech a způsobu práce</a:t>
            </a:r>
          </a:p>
        </p:txBody>
      </p:sp>
    </p:spTree>
    <p:extLst>
      <p:ext uri="{BB962C8B-B14F-4D97-AF65-F5344CB8AC3E}">
        <p14:creationId xmlns:p14="http://schemas.microsoft.com/office/powerpoint/2010/main" val="18683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16A7-DDFA-FC8A-2A3B-563AEB67B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EA107B6C-32F0-1FA7-5567-F232A731B9B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altLang="cs-CZ" sz="4200" i="1" dirty="0"/>
            </a:br>
            <a:br>
              <a:rPr lang="en-US" altLang="cs-CZ" sz="4200" i="1" dirty="0"/>
            </a:br>
            <a:endParaRPr lang="en-US" sz="4200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1C0EC321-3464-9B1E-D2CE-A4539E503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246" y="2682342"/>
            <a:ext cx="11053508" cy="324989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3600" dirty="0">
                <a:solidFill>
                  <a:srgbClr val="0A5395"/>
                </a:solidFill>
              </a:rPr>
              <a:t>Shrnuli stovky studií o terapeutickém vztahu. Ukázali, že významnou část úspěchů tvoří vztah a další společné faktory, nikoliv pouze techniky.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C7C052-F9E9-40C4-2B32-BF7C956BB87C}"/>
              </a:ext>
            </a:extLst>
          </p:cNvPr>
          <p:cNvSpPr txBox="1"/>
          <p:nvPr/>
        </p:nvSpPr>
        <p:spPr>
          <a:xfrm>
            <a:off x="747154" y="925765"/>
            <a:ext cx="10289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>
                <a:solidFill>
                  <a:schemeClr val="bg1"/>
                </a:solidFill>
              </a:rPr>
              <a:t>John C. </a:t>
            </a:r>
            <a:r>
              <a:rPr lang="cs-CZ" sz="4000" dirty="0" err="1">
                <a:solidFill>
                  <a:schemeClr val="bg1"/>
                </a:solidFill>
              </a:rPr>
              <a:t>Norcross</a:t>
            </a:r>
            <a:r>
              <a:rPr lang="cs-CZ" sz="4000" dirty="0">
                <a:solidFill>
                  <a:schemeClr val="bg1"/>
                </a:solidFill>
              </a:rPr>
              <a:t> a Michael J. Lambert</a:t>
            </a:r>
          </a:p>
        </p:txBody>
      </p:sp>
    </p:spTree>
    <p:extLst>
      <p:ext uri="{BB962C8B-B14F-4D97-AF65-F5344CB8AC3E}">
        <p14:creationId xmlns:p14="http://schemas.microsoft.com/office/powerpoint/2010/main" val="409284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826CB-6634-03E2-1362-CFC7224D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F0337B-AC3F-0A73-46A0-03C35B537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146" y="2569580"/>
            <a:ext cx="8258684" cy="37270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cs-CZ" sz="5400" b="1" dirty="0"/>
              <a:t>40% </a:t>
            </a:r>
            <a:r>
              <a:rPr lang="cs-CZ" sz="5400" b="1" dirty="0" err="1"/>
              <a:t>mimoterapeutické</a:t>
            </a:r>
            <a:r>
              <a:rPr lang="cs-CZ" sz="5400" b="1" dirty="0"/>
              <a:t> faktory</a:t>
            </a:r>
          </a:p>
          <a:p>
            <a:pPr>
              <a:lnSpc>
                <a:spcPct val="170000"/>
              </a:lnSpc>
            </a:pPr>
            <a:r>
              <a:rPr lang="cs-CZ" sz="5400" b="1" dirty="0"/>
              <a:t>30% terapeutický vztah</a:t>
            </a:r>
          </a:p>
          <a:p>
            <a:pPr>
              <a:lnSpc>
                <a:spcPct val="170000"/>
              </a:lnSpc>
            </a:pPr>
            <a:r>
              <a:rPr lang="cs-CZ" sz="5400" b="1" dirty="0"/>
              <a:t>15% očekávání</a:t>
            </a:r>
          </a:p>
          <a:p>
            <a:pPr>
              <a:lnSpc>
                <a:spcPct val="170000"/>
              </a:lnSpc>
            </a:pPr>
            <a:r>
              <a:rPr lang="cs-CZ" sz="5400" b="1" dirty="0"/>
              <a:t>15% specifické techniky a metody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A0E3A8E-B8A1-EC04-EBD7-39DDA2E467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4584" y="803418"/>
            <a:ext cx="8824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0" dirty="0">
                <a:solidFill>
                  <a:srgbClr val="CD6A2D"/>
                </a:solidFill>
              </a:rPr>
              <a:t>Lambert</a:t>
            </a:r>
          </a:p>
        </p:txBody>
      </p:sp>
    </p:spTree>
    <p:extLst>
      <p:ext uri="{BB962C8B-B14F-4D97-AF65-F5344CB8AC3E}">
        <p14:creationId xmlns:p14="http://schemas.microsoft.com/office/powerpoint/2010/main" val="3278034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2C52B-24BE-D65A-94FE-9D6E5D18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8CEB9F-EE99-A6A2-D4CE-5FD210E8C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8828" y="3200754"/>
            <a:ext cx="6141006" cy="10541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mysl – mozek - vztahy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51BFE2-4EE7-F79D-16FF-8CBEF77B4E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6875" y="1012964"/>
            <a:ext cx="8824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CD6A2D"/>
                </a:solidFill>
              </a:rPr>
              <a:t>Daniel </a:t>
            </a:r>
            <a:r>
              <a:rPr lang="cs-CZ" sz="4000" b="1" dirty="0" err="1">
                <a:solidFill>
                  <a:srgbClr val="CD6A2D"/>
                </a:solidFill>
              </a:rPr>
              <a:t>Siegel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29215E1-3BF3-2AD3-4430-74AFD00CF18B}"/>
              </a:ext>
            </a:extLst>
          </p:cNvPr>
          <p:cNvSpPr txBox="1"/>
          <p:nvPr/>
        </p:nvSpPr>
        <p:spPr>
          <a:xfrm>
            <a:off x="3287210" y="4254854"/>
            <a:ext cx="7523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3600" dirty="0" err="1"/>
              <a:t>Attachement</a:t>
            </a:r>
            <a:endParaRPr lang="cs-CZ" sz="3600" dirty="0"/>
          </a:p>
          <a:p>
            <a:pPr marL="285750" indent="-285750">
              <a:buFontTx/>
              <a:buChar char="-"/>
            </a:pPr>
            <a:r>
              <a:rPr lang="cs-CZ" sz="3600" dirty="0"/>
              <a:t>Zrcadlové  neurony</a:t>
            </a:r>
          </a:p>
          <a:p>
            <a:pPr marL="285750" indent="-285750">
              <a:buFontTx/>
              <a:buChar char="-"/>
            </a:pPr>
            <a:r>
              <a:rPr lang="cs-CZ" sz="3600" dirty="0"/>
              <a:t>Co-</a:t>
            </a:r>
            <a:r>
              <a:rPr lang="cs-CZ" sz="3600" dirty="0" err="1"/>
              <a:t>regulation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40923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58F7B-42C2-2481-8DCC-12FF746C6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3FFB16-20D8-9EC6-6115-2082898D8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3504550"/>
            <a:ext cx="10590835" cy="2332535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/>
              <a:t> </a:t>
            </a:r>
            <a:r>
              <a:rPr lang="cs-CZ" sz="4000" b="1" dirty="0"/>
              <a:t>ATTUNEMENT</a:t>
            </a:r>
          </a:p>
          <a:p>
            <a:pPr algn="ctr"/>
            <a:r>
              <a:rPr lang="cs-CZ" sz="4000" b="1" dirty="0"/>
              <a:t>DIALOG JE  HLAVNÍ LÉČEBNÝ PROCES</a:t>
            </a:r>
            <a:endParaRPr lang="cs-CZ" sz="32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349FD8-598D-80E1-0641-543D66848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8681" y="1020915"/>
            <a:ext cx="8824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CD6A2D"/>
                </a:solidFill>
              </a:rPr>
              <a:t>SEIKKULA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2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CFED3-D7FA-DB3E-38B3-C13F57502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4503B6-BFD7-3516-B62E-3D958B3D7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5485" y="3206659"/>
            <a:ext cx="1572359" cy="9240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T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A584571-274F-D731-4CDB-A02A7E21B1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957304"/>
            <a:ext cx="8824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CD6A2D"/>
                </a:solidFill>
              </a:rPr>
              <a:t>TŘI KOEXISTUJÍCÍ ÚROVNĚ VZTAHU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720FD456-54D3-C7D7-78E8-82D22DE6A987}"/>
              </a:ext>
            </a:extLst>
          </p:cNvPr>
          <p:cNvSpPr txBox="1">
            <a:spLocks/>
          </p:cNvSpPr>
          <p:nvPr/>
        </p:nvSpPr>
        <p:spPr>
          <a:xfrm>
            <a:off x="6758437" y="3218958"/>
            <a:ext cx="1572359" cy="92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cs-CZ" sz="4800" b="1" dirty="0"/>
              <a:t>K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520CB7C-CF21-93A6-C742-4F6125E4CEC9}"/>
              </a:ext>
            </a:extLst>
          </p:cNvPr>
          <p:cNvSpPr txBox="1">
            <a:spLocks/>
          </p:cNvSpPr>
          <p:nvPr/>
        </p:nvSpPr>
        <p:spPr>
          <a:xfrm>
            <a:off x="6724210" y="4194333"/>
            <a:ext cx="1572359" cy="92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cs-CZ" sz="4800" b="1" dirty="0"/>
              <a:t>K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7B45FE48-8E6D-09FE-2509-7889B31AABC7}"/>
              </a:ext>
            </a:extLst>
          </p:cNvPr>
          <p:cNvSpPr txBox="1">
            <a:spLocks/>
          </p:cNvSpPr>
          <p:nvPr/>
        </p:nvSpPr>
        <p:spPr>
          <a:xfrm>
            <a:off x="6724209" y="5408750"/>
            <a:ext cx="1572359" cy="92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cs-CZ" sz="4800" b="1" dirty="0"/>
              <a:t>K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89771061-8BE5-7D42-83F9-A2EEB360DEFF}"/>
              </a:ext>
            </a:extLst>
          </p:cNvPr>
          <p:cNvSpPr txBox="1">
            <a:spLocks/>
          </p:cNvSpPr>
          <p:nvPr/>
        </p:nvSpPr>
        <p:spPr>
          <a:xfrm>
            <a:off x="3696117" y="5408751"/>
            <a:ext cx="1572359" cy="92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cs-CZ" sz="4800" b="1" dirty="0"/>
              <a:t>T</a:t>
            </a: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346163FD-D3C9-27DD-7BC7-5A78010CA5DA}"/>
              </a:ext>
            </a:extLst>
          </p:cNvPr>
          <p:cNvSpPr txBox="1">
            <a:spLocks/>
          </p:cNvSpPr>
          <p:nvPr/>
        </p:nvSpPr>
        <p:spPr>
          <a:xfrm>
            <a:off x="3654160" y="4134277"/>
            <a:ext cx="1572359" cy="92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cs-CZ" sz="4800" b="1" dirty="0"/>
              <a:t>T</a:t>
            </a:r>
          </a:p>
        </p:txBody>
      </p:sp>
      <p:sp>
        <p:nvSpPr>
          <p:cNvPr id="9" name="Šipka: obousměrná vodorovná 8">
            <a:extLst>
              <a:ext uri="{FF2B5EF4-FFF2-40B4-BE49-F238E27FC236}">
                <a16:creationId xmlns:a16="http://schemas.microsoft.com/office/drawing/2014/main" id="{BED74CE5-1E10-AA30-BFE9-A4645C145C0C}"/>
              </a:ext>
            </a:extLst>
          </p:cNvPr>
          <p:cNvSpPr/>
          <p:nvPr/>
        </p:nvSpPr>
        <p:spPr>
          <a:xfrm>
            <a:off x="5721413" y="4490039"/>
            <a:ext cx="836763" cy="33261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578A9DF0-C6ED-D077-153F-71FC49A2AA40}"/>
              </a:ext>
            </a:extLst>
          </p:cNvPr>
          <p:cNvSpPr/>
          <p:nvPr/>
        </p:nvSpPr>
        <p:spPr>
          <a:xfrm>
            <a:off x="3685485" y="5042418"/>
            <a:ext cx="4703595" cy="171655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772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198</Words>
  <Application>Microsoft Office PowerPoint</Application>
  <PresentationFormat>Širokoúhlá obrazovka</PresentationFormat>
  <Paragraphs>62</Paragraphs>
  <Slides>10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Aptos</vt:lpstr>
      <vt:lpstr>Calibri</vt:lpstr>
      <vt:lpstr>Century Gothic</vt:lpstr>
      <vt:lpstr>Wingdings 3</vt:lpstr>
      <vt:lpstr>Ion Boardroom</vt:lpstr>
      <vt:lpstr>VZTAH TERAPEUT KLIENT V POLI TRAUMATU</vt:lpstr>
      <vt:lpstr>STRUKTURA WEBINÁŘŮ PSYCHOTERAPIE TRAUMATU</vt:lpstr>
      <vt:lpstr>Vymezení pojmů</vt:lpstr>
      <vt:lpstr> Proč je v psychoterapii důležitá  kvalita vztahu?</vt:lpstr>
      <vt:lpstr>Edward S. Bordin</vt:lpstr>
      <vt:lpstr>  </vt:lpstr>
      <vt:lpstr>Lambert</vt:lpstr>
      <vt:lpstr>Daniel Siegel</vt:lpstr>
      <vt:lpstr>SEIKKULA</vt:lpstr>
      <vt:lpstr>TŘI KOEXISTUJÍCÍ ÚROVNĚ VZTAHU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 Odstrčil</dc:creator>
  <cp:lastModifiedBy>Petr Odstrčil</cp:lastModifiedBy>
  <cp:revision>17</cp:revision>
  <dcterms:created xsi:type="dcterms:W3CDTF">2026-02-11T15:40:50Z</dcterms:created>
  <dcterms:modified xsi:type="dcterms:W3CDTF">2026-07-13T10:04:33Z</dcterms:modified>
</cp:coreProperties>
</file>