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65" r:id="rId1"/>
  </p:sldMasterIdLst>
  <p:notesMasterIdLst>
    <p:notesMasterId r:id="rId49"/>
  </p:notesMasterIdLst>
  <p:sldIdLst>
    <p:sldId id="306" r:id="rId2"/>
    <p:sldId id="312" r:id="rId3"/>
    <p:sldId id="322" r:id="rId4"/>
    <p:sldId id="336" r:id="rId5"/>
    <p:sldId id="337" r:id="rId6"/>
    <p:sldId id="301" r:id="rId7"/>
    <p:sldId id="310" r:id="rId8"/>
    <p:sldId id="321" r:id="rId9"/>
    <p:sldId id="313" r:id="rId10"/>
    <p:sldId id="314" r:id="rId11"/>
    <p:sldId id="315" r:id="rId12"/>
    <p:sldId id="316" r:id="rId13"/>
    <p:sldId id="317" r:id="rId14"/>
    <p:sldId id="318" r:id="rId15"/>
    <p:sldId id="340" r:id="rId16"/>
    <p:sldId id="311" r:id="rId17"/>
    <p:sldId id="363" r:id="rId18"/>
    <p:sldId id="319" r:id="rId19"/>
    <p:sldId id="324" r:id="rId20"/>
    <p:sldId id="328" r:id="rId21"/>
    <p:sldId id="330" r:id="rId22"/>
    <p:sldId id="331" r:id="rId23"/>
    <p:sldId id="334" r:id="rId24"/>
    <p:sldId id="333" r:id="rId25"/>
    <p:sldId id="320" r:id="rId26"/>
    <p:sldId id="329" r:id="rId27"/>
    <p:sldId id="343" r:id="rId28"/>
    <p:sldId id="335" r:id="rId29"/>
    <p:sldId id="332" r:id="rId30"/>
    <p:sldId id="325" r:id="rId31"/>
    <p:sldId id="346" r:id="rId32"/>
    <p:sldId id="345" r:id="rId33"/>
    <p:sldId id="347" r:id="rId34"/>
    <p:sldId id="348" r:id="rId35"/>
    <p:sldId id="349" r:id="rId36"/>
    <p:sldId id="350" r:id="rId37"/>
    <p:sldId id="351" r:id="rId38"/>
    <p:sldId id="352" r:id="rId39"/>
    <p:sldId id="353" r:id="rId40"/>
    <p:sldId id="355" r:id="rId41"/>
    <p:sldId id="356" r:id="rId42"/>
    <p:sldId id="358" r:id="rId43"/>
    <p:sldId id="359" r:id="rId44"/>
    <p:sldId id="360" r:id="rId45"/>
    <p:sldId id="361" r:id="rId46"/>
    <p:sldId id="362" r:id="rId47"/>
    <p:sldId id="305" r:id="rId4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Výchozí oddíl" id="{2473D60A-887D-4568-AB32-C0CCD3A15B36}">
          <p14:sldIdLst>
            <p14:sldId id="306"/>
            <p14:sldId id="312"/>
            <p14:sldId id="322"/>
            <p14:sldId id="336"/>
            <p14:sldId id="337"/>
            <p14:sldId id="301"/>
            <p14:sldId id="310"/>
            <p14:sldId id="321"/>
            <p14:sldId id="313"/>
            <p14:sldId id="314"/>
            <p14:sldId id="315"/>
            <p14:sldId id="316"/>
            <p14:sldId id="317"/>
            <p14:sldId id="318"/>
            <p14:sldId id="340"/>
            <p14:sldId id="311"/>
            <p14:sldId id="363"/>
          </p14:sldIdLst>
        </p14:section>
        <p14:section name="PRINCIPY" id="{AED02643-236E-45CC-9A16-3D51B0A318F6}">
          <p14:sldIdLst>
            <p14:sldId id="319"/>
          </p14:sldIdLst>
        </p14:section>
        <p14:section name="TER. PROCES" id="{18EAA6CF-D55C-4F05-9B50-8F87ACA07B77}">
          <p14:sldIdLst>
            <p14:sldId id="324"/>
            <p14:sldId id="328"/>
            <p14:sldId id="330"/>
            <p14:sldId id="331"/>
            <p14:sldId id="334"/>
            <p14:sldId id="333"/>
            <p14:sldId id="320"/>
            <p14:sldId id="329"/>
            <p14:sldId id="343"/>
            <p14:sldId id="335"/>
            <p14:sldId id="332"/>
            <p14:sldId id="325"/>
          </p14:sldIdLst>
        </p14:section>
        <p14:section name="TERAPEUTICKÉ INTERVENCE" id="{448A4B69-3C26-450A-95D0-DAC343A73AF8}">
          <p14:sldIdLst>
            <p14:sldId id="346"/>
            <p14:sldId id="345"/>
            <p14:sldId id="347"/>
            <p14:sldId id="348"/>
            <p14:sldId id="349"/>
            <p14:sldId id="350"/>
            <p14:sldId id="351"/>
            <p14:sldId id="352"/>
            <p14:sldId id="353"/>
            <p14:sldId id="355"/>
            <p14:sldId id="356"/>
          </p14:sldIdLst>
        </p14:section>
        <p14:section name="KOMPETENCE PSYCHOTERAPEUTA" id="{D3D5ACE4-7BB8-4468-A116-F6824B5A0C67}">
          <p14:sldIdLst>
            <p14:sldId id="358"/>
            <p14:sldId id="359"/>
            <p14:sldId id="360"/>
            <p14:sldId id="361"/>
            <p14:sldId id="362"/>
            <p14:sldId id="30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3326" autoAdjust="0"/>
    <p:restoredTop sz="95016" autoAdjust="0"/>
  </p:normalViewPr>
  <p:slideViewPr>
    <p:cSldViewPr snapToGrid="0">
      <p:cViewPr varScale="1">
        <p:scale>
          <a:sx n="74" d="100"/>
          <a:sy n="74" d="100"/>
        </p:scale>
        <p:origin x="60" y="256"/>
      </p:cViewPr>
      <p:guideLst>
        <p:guide orient="horz" pos="2137"/>
        <p:guide pos="3840"/>
      </p:guideLst>
    </p:cSldViewPr>
  </p:slideViewPr>
  <p:notesTextViewPr>
    <p:cViewPr>
      <p:scale>
        <a:sx n="3" d="2"/>
        <a:sy n="3" d="2"/>
      </p:scale>
      <p:origin x="-6" y="-18"/>
    </p:cViewPr>
  </p:notesTextViewPr>
  <p:sorterViewPr>
    <p:cViewPr varScale="1">
      <p:scale>
        <a:sx n="1" d="1"/>
        <a:sy n="1" d="1"/>
      </p:scale>
      <p:origin x="0" y="0"/>
    </p:cViewPr>
  </p:sorterViewPr>
  <p:gridSpacing cx="61199" cy="61199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3CD36E-E580-4B7A-8D21-968312CD9484}" type="datetimeFigureOut">
              <a:rPr lang="cs-CZ" smtClean="0"/>
              <a:t>01.06.2026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5257A2-08AA-418C-A818-7DCFC04FA03B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562020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72A3B19-4ABC-F473-BB2E-9E43B15169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746F983F-B729-C97F-594A-ED19F4F016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EA9C60F9-D62A-1604-FD0E-177DAEF119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AAF0D45E-3342-C368-F97A-59AE96C1719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725A28-596E-7947-9EC5-F3EC00637E99}" type="slidenum">
              <a:rPr lang="cs-CZ" smtClean="0"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164011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05CB4D-8C4E-15B5-6A22-30AA7AE29D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>
            <a:extLst>
              <a:ext uri="{FF2B5EF4-FFF2-40B4-BE49-F238E27FC236}">
                <a16:creationId xmlns:a16="http://schemas.microsoft.com/office/drawing/2014/main" id="{9B925BCF-E299-2DD3-0BDD-A4982BEBB34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>
            <a:extLst>
              <a:ext uri="{FF2B5EF4-FFF2-40B4-BE49-F238E27FC236}">
                <a16:creationId xmlns:a16="http://schemas.microsoft.com/office/drawing/2014/main" id="{DCF5B526-AB0B-2DE7-8FCD-EB9A7A8EB55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8A7CA2E6-8CA6-0302-6A1D-79BEFEB853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5725A28-596E-7947-9EC5-F3EC00637E99}" type="slidenum">
              <a:rPr lang="cs-CZ" smtClean="0"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37028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11" name="Oval 10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12" name="Oval 11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13" name="Oval 12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cs-CZ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  <a:prstGeom prst="rect">
            <a:avLst/>
          </a:prstGeom>
        </p:spPr>
        <p:txBody>
          <a:bodyPr anchor="b"/>
          <a:lstStyle>
            <a:lvl1pPr>
              <a:defRPr sz="54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5400000">
            <a:off x="10158984" y="1792224"/>
            <a:ext cx="990599" cy="304799"/>
          </a:xfrm>
        </p:spPr>
        <p:txBody>
          <a:bodyPr/>
          <a:lstStyle>
            <a:lvl1pPr algn="l">
              <a:defRPr b="0">
                <a:solidFill>
                  <a:schemeClr val="bg1"/>
                </a:solidFill>
              </a:defRPr>
            </a:lvl1pPr>
          </a:lstStyle>
          <a:p>
            <a:fld id="{B6EDABFF-AC76-4CAB-8692-1E6398EF5417}" type="datetimeFigureOut">
              <a:rPr lang="cs-CZ" smtClean="0"/>
              <a:t>01.06.2026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8951976" y="3227832"/>
            <a:ext cx="3867912" cy="310896"/>
          </a:xfrm>
        </p:spPr>
        <p:txBody>
          <a:bodyPr/>
          <a:lstStyle>
            <a:lvl1pPr>
              <a:defRPr sz="1000" b="0">
                <a:solidFill>
                  <a:schemeClr val="bg1"/>
                </a:solidFill>
              </a:defRPr>
            </a:lvl1pPr>
          </a:lstStyle>
          <a:p>
            <a:endParaRPr lang="cs-CZ"/>
          </a:p>
        </p:txBody>
      </p:sp>
      <p:sp>
        <p:nvSpPr>
          <p:cNvPr id="8" name="Rectangle 7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>
                <a:latin typeface="+mj-lt"/>
              </a:defRPr>
            </a:lvl1pPr>
          </a:lstStyle>
          <a:p>
            <a:fld id="{756A8DA7-F067-46B2-8F40-874B4300034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10590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9"/>
            <a:ext cx="8825659" cy="706964"/>
          </a:xfrm>
          <a:prstGeom prst="rect">
            <a:avLst/>
          </a:prstGeom>
        </p:spPr>
        <p:txBody>
          <a:bodyPr anchor="ctr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DABFF-AC76-4CAB-8692-1E6398EF5417}" type="datetimeFigureOut">
              <a:rPr lang="cs-CZ" smtClean="0"/>
              <a:t>01.06.2026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 b="1"/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A8DA7-F067-46B2-8F40-874B4300034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20400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Rectangle 8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7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9192"/>
            <a:ext cx="4343400" cy="2286000"/>
          </a:xfrm>
          <a:prstGeom prst="rect">
            <a:avLst/>
          </a:prstGeom>
        </p:spPr>
        <p:txBody>
          <a:bodyPr anchor="ctr" anchorCtr="0"/>
          <a:lstStyle>
            <a:lvl1pPr algn="l">
              <a:defRPr sz="40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4576" y="2679192"/>
            <a:ext cx="3758184" cy="2286000"/>
          </a:xfrm>
        </p:spPr>
        <p:txBody>
          <a:bodyPr anchor="ctr" anchorCtr="0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DABFF-AC76-4CAB-8692-1E6398EF5417}" type="datetimeFigureOut">
              <a:rPr lang="cs-CZ" smtClean="0"/>
              <a:t>01.06.2026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 b="1"/>
            </a:lvl1pPr>
          </a:lstStyle>
          <a:p>
            <a:endParaRPr lang="cs-CZ"/>
          </a:p>
        </p:txBody>
      </p:sp>
      <p:sp>
        <p:nvSpPr>
          <p:cNvPr id="10" name="Rectangle 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A8DA7-F067-46B2-8F40-874B4300034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799510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969264"/>
            <a:ext cx="8825659" cy="704088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8032" cy="3416301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76" y="2603500"/>
            <a:ext cx="4828032" cy="3416300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DABFF-AC76-4CAB-8692-1E6398EF5417}" type="datetimeFigureOut">
              <a:rPr lang="cs-CZ" smtClean="0"/>
              <a:t>01.06.2026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A8DA7-F067-46B2-8F40-874B4300034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139537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69264"/>
            <a:ext cx="8825659" cy="7040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6040"/>
            <a:ext cx="48280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98448"/>
            <a:ext cx="4828032" cy="2843784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76" y="2606040"/>
            <a:ext cx="48280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1" y="3187921"/>
            <a:ext cx="4825160" cy="2854311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DABFF-AC76-4CAB-8692-1E6398EF5417}" type="datetimeFigureOut">
              <a:rPr lang="cs-CZ" smtClean="0"/>
              <a:t>01.06.2026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A8DA7-F067-46B2-8F40-874B4300034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714380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2144" y="969264"/>
            <a:ext cx="8825659" cy="704088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DABFF-AC76-4CAB-8692-1E6398EF5417}" type="datetimeFigureOut">
              <a:rPr lang="cs-CZ" smtClean="0"/>
              <a:t>01.06.2026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A8DA7-F067-46B2-8F40-874B4300034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051644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DABFF-AC76-4CAB-8692-1E6398EF5417}" type="datetimeFigureOut">
              <a:rPr lang="cs-CZ" smtClean="0"/>
              <a:t>01.06.2026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Rectangle 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A8DA7-F067-46B2-8F40-874B4300034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464590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15" name="Oval 14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16" name="Oval 15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17" name="Oval 16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8" name="Rectangle 7"/>
            <p:cNvSpPr/>
            <p:nvPr/>
          </p:nvSpPr>
          <p:spPr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9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10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cs-CZ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298448"/>
            <a:ext cx="2793159" cy="1597152"/>
          </a:xfrm>
          <a:prstGeom prst="rect">
            <a:avLst/>
          </a:prstGeo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79008" y="1447800"/>
            <a:ext cx="5195997" cy="4572000"/>
          </a:xfrm>
        </p:spPr>
        <p:txBody>
          <a:bodyPr anchor="ctr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3" y="3129280"/>
            <a:ext cx="2793159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DABFF-AC76-4CAB-8692-1E6398EF5417}" type="datetimeFigureOut">
              <a:rPr lang="cs-CZ" smtClean="0"/>
              <a:t>01.06.2026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A8DA7-F067-46B2-8F40-874B4300034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19735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15" name="Oval 14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16" name="Oval 15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17" name="Oval 16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8" name="Rectangle 7"/>
            <p:cNvSpPr/>
            <p:nvPr/>
          </p:nvSpPr>
          <p:spPr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10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cs-CZ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59" cy="173566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DABFF-AC76-4CAB-8692-1E6398EF5417}" type="datetimeFigureOut">
              <a:rPr lang="cs-CZ" smtClean="0"/>
              <a:t>01.06.2026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A8DA7-F067-46B2-8F40-874B4300034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665369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tický obrázek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7" y="4969927"/>
            <a:ext cx="8825657" cy="56673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7" y="553666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DABFF-AC76-4CAB-8692-1E6398EF5417}" type="datetimeFigureOut">
              <a:rPr lang="cs-CZ" smtClean="0"/>
              <a:t>01.06.2026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2" name="Rectangle 1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A8DA7-F067-46B2-8F40-874B4300034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865199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060704"/>
            <a:ext cx="8833104" cy="1371600"/>
          </a:xfrm>
          <a:prstGeom prst="rect">
            <a:avLst/>
          </a:prstGeom>
        </p:spPr>
        <p:txBody>
          <a:bodyPr anchor="ctr" anchorCtr="0"/>
          <a:lstStyle>
            <a:lvl1pPr>
              <a:defRPr sz="4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2144" y="3547872"/>
            <a:ext cx="8825659" cy="2478024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DABFF-AC76-4CAB-8692-1E6398EF5417}" type="datetimeFigureOut">
              <a:rPr lang="cs-CZ" smtClean="0"/>
              <a:t>01.06.2026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A8DA7-F067-46B2-8F40-874B4300034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421386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6" name="Rectangle 1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4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7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2" name="TextBox 11"/>
          <p:cNvSpPr txBox="1"/>
          <p:nvPr/>
        </p:nvSpPr>
        <p:spPr bwMode="gray">
          <a:xfrm>
            <a:off x="898295" y="596767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 bwMode="gray">
          <a:xfrm>
            <a:off x="9715063" y="2629300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980517"/>
            <a:ext cx="8460983" cy="2698249"/>
          </a:xfrm>
          <a:prstGeom prst="rect">
            <a:avLst/>
          </a:prstGeom>
        </p:spPr>
        <p:txBody>
          <a:bodyPr anchor="ctr" anchorCtr="0"/>
          <a:lstStyle>
            <a:lvl1pPr>
              <a:defRPr sz="4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 bwMode="gray">
          <a:xfrm>
            <a:off x="1945945" y="3679987"/>
            <a:ext cx="7725772" cy="342174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400" cap="small" dirty="0">
                <a:solidFill>
                  <a:schemeClr val="tx2">
                    <a:lumMod val="40000"/>
                    <a:lumOff val="60000"/>
                  </a:schemeClr>
                </a:solidFill>
                <a:latin typeface="+mn-lt"/>
              </a:defRPr>
            </a:lvl1pPr>
          </a:lstStyle>
          <a:p>
            <a:pPr marL="0" lvl="0" indent="0"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8"/>
            <a:ext cx="8825659" cy="997858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DABFF-AC76-4CAB-8692-1E6398EF5417}" type="datetimeFigureOut">
              <a:rPr lang="cs-CZ" smtClean="0"/>
              <a:t>01.06.2026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23" name="Rectangle 2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A8DA7-F067-46B2-8F40-874B4300034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8575426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3525"/>
            <a:ext cx="8865623" cy="1819656"/>
          </a:xfrm>
          <a:prstGeom prst="rect">
            <a:avLst/>
          </a:prstGeo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9200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DABFF-AC76-4CAB-8692-1E6398EF5417}" type="datetimeFigureOut">
              <a:rPr lang="cs-CZ" smtClean="0"/>
              <a:t>01.06.2026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0" name="Rectangle 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A8DA7-F067-46B2-8F40-874B4300034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042893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loup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3129168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4" y="3179764"/>
            <a:ext cx="3129168" cy="2847290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5380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4"/>
            <a:ext cx="3145380" cy="2847290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6700" y="2595032"/>
            <a:ext cx="3161029" cy="58473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6700" y="3179764"/>
            <a:ext cx="3161029" cy="2847290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384991" y="2603500"/>
            <a:ext cx="32564" cy="3423554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5824" y="2603500"/>
            <a:ext cx="0" cy="3423554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DABFF-AC76-4CAB-8692-1E6398EF5417}" type="datetimeFigureOut">
              <a:rPr lang="cs-CZ" smtClean="0"/>
              <a:t>01.06.2026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A8DA7-F067-46B2-8F40-874B4300034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822649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loupce s obrázk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  <a:prstGeom prst="rect">
            <a:avLst/>
          </a:prstGeom>
        </p:spPr>
        <p:txBody>
          <a:bodyPr anchor="ctr" anchorCtr="0"/>
          <a:lstStyle>
            <a:lvl1pPr>
              <a:defRPr sz="36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5"/>
            <a:ext cx="3050438" cy="57626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2" y="2610916"/>
            <a:ext cx="2691242" cy="1584094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7"/>
            <a:ext cx="3050438" cy="91794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2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8865" y="5109108"/>
            <a:ext cx="3050438" cy="91257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3433" y="4532842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3433" y="5109107"/>
            <a:ext cx="3050438" cy="91794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384245" y="2603500"/>
            <a:ext cx="1" cy="3461811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807352" y="2603500"/>
            <a:ext cx="0" cy="3461811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DABFF-AC76-4CAB-8692-1E6398EF5417}" type="datetimeFigureOut">
              <a:rPr lang="cs-CZ" smtClean="0"/>
              <a:t>01.06.2026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A8DA7-F067-46B2-8F40-874B4300034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2603817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  <a:prstGeom prst="rect">
            <a:avLst/>
          </a:prstGeo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595033"/>
            <a:ext cx="8825659" cy="3424768"/>
          </a:xfrm>
        </p:spPr>
        <p:txBody>
          <a:bodyPr vert="eaVert" anchor="t" anchorCtr="0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DABFF-AC76-4CAB-8692-1E6398EF5417}" type="datetimeFigureOut">
              <a:rPr lang="cs-CZ" smtClean="0"/>
              <a:t>01.06.2026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A8DA7-F067-46B2-8F40-874B4300034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532028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Rectangle 12"/>
            <p:cNvSpPr/>
            <p:nvPr/>
          </p:nvSpPr>
          <p:spPr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76756" y="1278466"/>
            <a:ext cx="1441567" cy="4748591"/>
          </a:xfrm>
          <a:prstGeom prst="rect">
            <a:avLst/>
          </a:prstGeom>
        </p:spPr>
        <p:txBody>
          <a:bodyPr vert="eaVert" anchor="b" anchorCtr="0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5"/>
            <a:ext cx="6256025" cy="4748591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DABFF-AC76-4CAB-8692-1E6398EF5417}" type="datetimeFigureOut">
              <a:rPr lang="cs-CZ" smtClean="0"/>
              <a:t>01.06.2026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20" name="Rectangle 1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6A8DA7-F067-46B2-8F40-874B4300034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601510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21" name="Oval 20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23" name="Oval 22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20" name="Oval 19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cs-CZ"/>
            </a:p>
          </p:txBody>
        </p:sp>
        <p:sp>
          <p:nvSpPr>
            <p:cNvPr id="34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27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cs-CZ"/>
            </a:p>
          </p:txBody>
        </p:sp>
        <p:sp>
          <p:nvSpPr>
            <p:cNvPr id="2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cs-CZ"/>
            </a:p>
          </p:txBody>
        </p:sp>
      </p:grpSp>
      <p:sp>
        <p:nvSpPr>
          <p:cNvPr id="30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2760" y="6391656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B6EDABFF-AC76-4CAB-8692-1E6398EF5417}" type="datetimeFigureOut">
              <a:rPr lang="cs-CZ" smtClean="0"/>
              <a:t>01.06.2026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7784" y="6391656"/>
            <a:ext cx="3867912" cy="310896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cs-CZ"/>
          </a:p>
        </p:txBody>
      </p:sp>
      <p:sp>
        <p:nvSpPr>
          <p:cNvPr id="29" name="Rectangle 2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756A8DA7-F067-46B2-8F40-874B4300034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92016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66" r:id="rId1"/>
    <p:sldLayoutId id="2147484167" r:id="rId2"/>
    <p:sldLayoutId id="2147484168" r:id="rId3"/>
    <p:sldLayoutId id="2147484169" r:id="rId4"/>
    <p:sldLayoutId id="2147484170" r:id="rId5"/>
    <p:sldLayoutId id="2147484171" r:id="rId6"/>
    <p:sldLayoutId id="2147484172" r:id="rId7"/>
    <p:sldLayoutId id="2147484173" r:id="rId8"/>
    <p:sldLayoutId id="2147484174" r:id="rId9"/>
    <p:sldLayoutId id="2147484175" r:id="rId10"/>
    <p:sldLayoutId id="2147484176" r:id="rId11"/>
    <p:sldLayoutId id="2147484177" r:id="rId12"/>
    <p:sldLayoutId id="2147484178" r:id="rId13"/>
    <p:sldLayoutId id="2147484179" r:id="rId14"/>
    <p:sldLayoutId id="2147484180" r:id="rId15"/>
    <p:sldLayoutId id="2147484181" r:id="rId16"/>
    <p:sldLayoutId id="2147484182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BA0390-2664-7BFF-8CAE-1E1A27499E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319F095-0E94-75B7-981E-BF46DD866037}"/>
              </a:ext>
            </a:extLst>
          </p:cNvPr>
          <p:cNvSpPr>
            <a:spLocks noGrp="1"/>
          </p:cNvSpPr>
          <p:nvPr>
            <p:ph type="ctrTitle"/>
          </p:nvPr>
        </p:nvSpPr>
        <p:spPr>
          <a:ln>
            <a:noFill/>
          </a:ln>
        </p:spPr>
        <p:txBody>
          <a:bodyPr>
            <a:normAutofit/>
          </a:bodyPr>
          <a:lstStyle/>
          <a:p>
            <a:r>
              <a:rPr lang="cs-CZ" dirty="0">
                <a:solidFill>
                  <a:schemeClr val="bg1"/>
                </a:solidFill>
              </a:rPr>
              <a:t>VÝVOJOVÉ TRAUMA I.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D0FACF8B-EF65-8B64-A4FB-FC8189CF911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Petr Odstrčil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C8E334BE-1CEE-368A-7320-90F7FAB806CB}"/>
              </a:ext>
            </a:extLst>
          </p:cNvPr>
          <p:cNvSpPr txBox="1"/>
          <p:nvPr/>
        </p:nvSpPr>
        <p:spPr>
          <a:xfrm>
            <a:off x="4391406" y="1335357"/>
            <a:ext cx="32080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dirty="0"/>
              <a:t>webinář 3</a:t>
            </a:r>
          </a:p>
        </p:txBody>
      </p:sp>
    </p:spTree>
    <p:extLst>
      <p:ext uri="{BB962C8B-B14F-4D97-AF65-F5344CB8AC3E}">
        <p14:creationId xmlns:p14="http://schemas.microsoft.com/office/powerpoint/2010/main" val="2519748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D51EC46-84E9-AFF6-B7A8-89A437649D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2664" y="2630775"/>
            <a:ext cx="3965685" cy="3678030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r>
              <a:rPr lang="cs-CZ" sz="4800" b="1" dirty="0"/>
              <a:t> I.</a:t>
            </a:r>
          </a:p>
          <a:p>
            <a:pPr lvl="1"/>
            <a:r>
              <a:rPr lang="cs-CZ" sz="2000" b="1" dirty="0"/>
              <a:t>Co rozumíme vývojovým traumatem</a:t>
            </a:r>
          </a:p>
          <a:p>
            <a:pPr lvl="1"/>
            <a:r>
              <a:rPr lang="cs-CZ" sz="2000" b="1" dirty="0"/>
              <a:t>Současné teoretické přístupy</a:t>
            </a:r>
          </a:p>
          <a:p>
            <a:pPr lvl="1"/>
            <a:r>
              <a:rPr lang="cs-CZ" sz="2000" b="1" dirty="0"/>
              <a:t>Principy:</a:t>
            </a:r>
          </a:p>
          <a:p>
            <a:pPr lvl="2"/>
            <a:r>
              <a:rPr lang="cs-CZ" sz="2000" b="1" dirty="0"/>
              <a:t>Obecné principy</a:t>
            </a:r>
          </a:p>
          <a:p>
            <a:pPr lvl="2"/>
            <a:r>
              <a:rPr lang="cs-CZ" sz="2000" b="1" dirty="0"/>
              <a:t>Terapeutický proces</a:t>
            </a:r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6B8CD131-1449-7131-FF1D-AABB7968183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64584" y="957304"/>
            <a:ext cx="882491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4000" b="1" dirty="0">
                <a:solidFill>
                  <a:srgbClr val="CD6A2D"/>
                </a:solidFill>
              </a:rPr>
              <a:t>VÝVOJOVÉ TRAUMA</a:t>
            </a:r>
            <a:endParaRPr lang="cs-CZ" sz="3600" dirty="0">
              <a:solidFill>
                <a:srgbClr val="CD6A2D"/>
              </a:solidFill>
            </a:endParaRPr>
          </a:p>
        </p:txBody>
      </p:sp>
      <p:sp>
        <p:nvSpPr>
          <p:cNvPr id="5" name="Zástupný obsah 2">
            <a:extLst>
              <a:ext uri="{FF2B5EF4-FFF2-40B4-BE49-F238E27FC236}">
                <a16:creationId xmlns:a16="http://schemas.microsoft.com/office/drawing/2014/main" id="{626BD759-0F6C-3C15-2700-6CE1238C3F89}"/>
              </a:ext>
            </a:extLst>
          </p:cNvPr>
          <p:cNvSpPr txBox="1">
            <a:spLocks/>
          </p:cNvSpPr>
          <p:nvPr/>
        </p:nvSpPr>
        <p:spPr>
          <a:xfrm>
            <a:off x="7023651" y="2630775"/>
            <a:ext cx="3965685" cy="342358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4800" b="1" dirty="0"/>
              <a:t> II.</a:t>
            </a:r>
          </a:p>
          <a:p>
            <a:pPr lvl="1"/>
            <a:r>
              <a:rPr lang="cs-CZ" sz="2000" b="1" dirty="0"/>
              <a:t>Základní teorie vztahující se k vývoji a zrání člověka</a:t>
            </a:r>
          </a:p>
          <a:p>
            <a:pPr lvl="1"/>
            <a:r>
              <a:rPr lang="cs-CZ" sz="2000" b="1" dirty="0"/>
              <a:t>Současné teoretické přístupy</a:t>
            </a:r>
          </a:p>
          <a:p>
            <a:pPr lvl="1"/>
            <a:r>
              <a:rPr lang="cs-CZ" sz="2000" b="1" dirty="0"/>
              <a:t>Principy:</a:t>
            </a:r>
          </a:p>
          <a:p>
            <a:pPr lvl="2"/>
            <a:r>
              <a:rPr lang="cs-CZ" sz="2000" b="1" dirty="0"/>
              <a:t>Techniky a intervence</a:t>
            </a:r>
          </a:p>
          <a:p>
            <a:pPr lvl="2"/>
            <a:r>
              <a:rPr lang="cs-CZ" sz="2000" b="1" dirty="0"/>
              <a:t>Kompetence terapeuta</a:t>
            </a:r>
          </a:p>
          <a:p>
            <a:pPr lvl="2"/>
            <a:endParaRPr lang="cs-CZ" b="1" dirty="0"/>
          </a:p>
          <a:p>
            <a:endParaRPr lang="cs-CZ" sz="4800" b="1" dirty="0"/>
          </a:p>
        </p:txBody>
      </p:sp>
    </p:spTree>
    <p:extLst>
      <p:ext uri="{BB962C8B-B14F-4D97-AF65-F5344CB8AC3E}">
        <p14:creationId xmlns:p14="http://schemas.microsoft.com/office/powerpoint/2010/main" val="42316877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D1C8AF-0611-A099-22D0-4F3C252F98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23C113C-4175-62AC-A0D5-DD925EBA2E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21209" y="810445"/>
            <a:ext cx="7652206" cy="1185333"/>
          </a:xfrm>
          <a:prstGeom prst="rect">
            <a:avLst/>
          </a:prstGeom>
        </p:spPr>
        <p:txBody>
          <a:bodyPr anchor="t">
            <a:normAutofit/>
          </a:bodyPr>
          <a:lstStyle/>
          <a:p>
            <a:r>
              <a:rPr lang="cs-CZ" sz="3600" dirty="0"/>
              <a:t>Obecná definice traumatu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856167D4-3ECF-3B51-2DCB-B851DD65F7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9167" y="3080848"/>
            <a:ext cx="10033665" cy="335970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kumimoji="0" lang="en-US" altLang="cs-CZ" sz="3200" b="1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Trauma m</a:t>
            </a:r>
            <a:r>
              <a:rPr kumimoji="0" lang="cs-CZ" altLang="cs-CZ" sz="3200" b="1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u</a:t>
            </a:r>
            <a:r>
              <a:rPr kumimoji="0" lang="en-US" altLang="cs-CZ" sz="3200" b="1" i="1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že</a:t>
            </a:r>
            <a:r>
              <a:rPr kumimoji="0" lang="en-US" altLang="cs-CZ" sz="3200" b="1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r>
              <a:rPr lang="cs-CZ" altLang="cs-CZ" sz="3200" b="1" i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vzniknout z</a:t>
            </a:r>
            <a:r>
              <a:rPr kumimoji="0" lang="en-US" altLang="cs-CZ" sz="3200" b="1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r>
              <a:rPr lang="cs-CZ" altLang="cs-CZ" sz="3200" b="1" i="1" dirty="0"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čehokoli</a:t>
            </a:r>
            <a:r>
              <a:rPr kumimoji="0" lang="en-US" altLang="cs-CZ" sz="3200" b="1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, </a:t>
            </a:r>
            <a:r>
              <a:rPr kumimoji="0" lang="en-US" altLang="cs-CZ" sz="3200" b="1" i="1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čeho</a:t>
            </a:r>
            <a:r>
              <a:rPr kumimoji="0" lang="en-US" altLang="cs-CZ" sz="3200" b="1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se </a:t>
            </a:r>
            <a:r>
              <a:rPr kumimoji="0" lang="en-US" altLang="cs-CZ" sz="3200" b="1" i="1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děje</a:t>
            </a:r>
            <a:r>
              <a:rPr kumimoji="0" lang="en-US" altLang="cs-CZ" sz="3200" b="1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r>
              <a:rPr kumimoji="0" lang="en-US" altLang="cs-CZ" sz="3200" b="1" i="1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příliš</a:t>
            </a:r>
            <a:r>
              <a:rPr kumimoji="0" lang="en-US" altLang="cs-CZ" sz="3200" b="1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r>
              <a:rPr kumimoji="0" lang="en-US" altLang="cs-CZ" sz="3200" b="1" i="1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mnoho</a:t>
            </a:r>
            <a:r>
              <a:rPr kumimoji="0" lang="en-US" altLang="cs-CZ" sz="3200" b="1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, </a:t>
            </a:r>
            <a:r>
              <a:rPr kumimoji="0" lang="en-US" altLang="cs-CZ" sz="3200" b="1" i="1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příliš</a:t>
            </a:r>
            <a:r>
              <a:rPr kumimoji="0" lang="en-US" altLang="cs-CZ" sz="3200" b="1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r>
              <a:rPr kumimoji="0" lang="en-US" altLang="cs-CZ" sz="3200" b="1" i="1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rychle</a:t>
            </a:r>
            <a:r>
              <a:rPr kumimoji="0" lang="en-US" altLang="cs-CZ" sz="3200" b="1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, </a:t>
            </a:r>
            <a:r>
              <a:rPr kumimoji="0" lang="en-US" altLang="cs-CZ" sz="3200" b="1" i="1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příliš</a:t>
            </a:r>
            <a:r>
              <a:rPr kumimoji="0" lang="en-US" altLang="cs-CZ" sz="3200" b="1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r>
              <a:rPr kumimoji="0" lang="en-US" altLang="cs-CZ" sz="3200" b="1" i="1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brzo</a:t>
            </a:r>
            <a:r>
              <a:rPr kumimoji="0" lang="en-US" altLang="cs-CZ" sz="3200" b="1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r>
              <a:rPr kumimoji="0" lang="en-US" altLang="cs-CZ" sz="3200" b="1" i="1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nebo</a:t>
            </a:r>
            <a:r>
              <a:rPr kumimoji="0" lang="en-US" altLang="cs-CZ" sz="3200" b="1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r>
              <a:rPr kumimoji="0" lang="en-US" altLang="cs-CZ" sz="3200" b="1" i="1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příliš</a:t>
            </a:r>
            <a:r>
              <a:rPr kumimoji="0" lang="en-US" altLang="cs-CZ" sz="3200" b="1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r>
              <a:rPr kumimoji="0" lang="en-US" altLang="cs-CZ" sz="3200" b="1" i="1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dlouho</a:t>
            </a:r>
            <a:r>
              <a:rPr kumimoji="0" lang="en-US" altLang="cs-CZ" sz="3200" b="1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, </a:t>
            </a:r>
            <a:r>
              <a:rPr kumimoji="0" lang="en-US" altLang="cs-CZ" sz="3200" b="1" i="1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spolu</a:t>
            </a:r>
            <a:r>
              <a:rPr kumimoji="0" lang="en-US" altLang="cs-CZ" sz="3200" b="1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s </a:t>
            </a:r>
            <a:r>
              <a:rPr kumimoji="0" lang="en-US" altLang="cs-CZ" sz="3200" b="1" i="1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nedostatkem</a:t>
            </a:r>
            <a:r>
              <a:rPr kumimoji="0" lang="en-US" altLang="cs-CZ" sz="3200" b="1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toho, co se </a:t>
            </a:r>
            <a:r>
              <a:rPr kumimoji="0" lang="en-US" altLang="cs-CZ" sz="3200" b="1" i="1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dít</a:t>
            </a:r>
            <a:r>
              <a:rPr kumimoji="0" lang="en-US" altLang="cs-CZ" sz="3200" b="1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r>
              <a:rPr kumimoji="0" lang="en-US" altLang="cs-CZ" sz="3200" b="1" i="1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mělo</a:t>
            </a:r>
            <a:r>
              <a:rPr kumimoji="0" lang="en-US" altLang="cs-CZ" sz="3200" b="1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a co </a:t>
            </a:r>
            <a:r>
              <a:rPr kumimoji="0" lang="en-US" altLang="cs-CZ" sz="3200" b="1" i="1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mělo</a:t>
            </a:r>
            <a:r>
              <a:rPr kumimoji="0" lang="en-US" altLang="cs-CZ" sz="3200" b="1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r>
              <a:rPr kumimoji="0" lang="en-US" altLang="cs-CZ" sz="3200" b="1" i="1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být</a:t>
            </a:r>
            <a:r>
              <a:rPr kumimoji="0" lang="en-US" altLang="cs-CZ" sz="3200" b="1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r>
              <a:rPr kumimoji="0" lang="en-US" altLang="cs-CZ" sz="3200" b="1" i="1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vyživujícím</a:t>
            </a:r>
            <a:r>
              <a:rPr kumimoji="0" lang="en-US" altLang="cs-CZ" sz="3200" b="1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r>
              <a:rPr kumimoji="0" lang="en-US" altLang="cs-CZ" sz="3200" b="1" i="1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zdrojem</a:t>
            </a:r>
            <a:r>
              <a:rPr kumimoji="0" lang="en-US" altLang="cs-CZ" sz="3200" b="1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.</a:t>
            </a:r>
            <a:br>
              <a:rPr kumimoji="0" lang="en-US" altLang="en-US" sz="3200" b="1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</a:br>
            <a:endParaRPr kumimoji="0" lang="cs-CZ" altLang="cs-CZ" sz="3200" b="1" i="1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  <a:p>
            <a:pPr marL="0" indent="0" algn="r">
              <a:buNone/>
            </a:pPr>
            <a:r>
              <a:rPr kumimoji="0" lang="en-US" altLang="cs-CZ" sz="3200" b="0" i="1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Resmaa</a:t>
            </a:r>
            <a:r>
              <a:rPr kumimoji="0" lang="en-US" altLang="cs-CZ" sz="3200" b="0" i="1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 </a:t>
            </a:r>
            <a:r>
              <a:rPr kumimoji="0" lang="en-US" altLang="cs-CZ" sz="3200" b="0" i="1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Menakem</a:t>
            </a:r>
            <a:endParaRPr lang="cs-CZ" sz="3200" dirty="0"/>
          </a:p>
        </p:txBody>
      </p:sp>
    </p:spTree>
    <p:extLst>
      <p:ext uri="{BB962C8B-B14F-4D97-AF65-F5344CB8AC3E}">
        <p14:creationId xmlns:p14="http://schemas.microsoft.com/office/powerpoint/2010/main" val="39868388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8010E87-AD1E-28BE-71FF-5A4EB016FA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62620" y="965718"/>
            <a:ext cx="8825659" cy="706964"/>
          </a:xfrm>
        </p:spPr>
        <p:txBody>
          <a:bodyPr/>
          <a:lstStyle/>
          <a:p>
            <a:pPr algn="ctr"/>
            <a:r>
              <a:rPr lang="cs-CZ" dirty="0"/>
              <a:t>Osobnosti psychoterapie vývojového traumatu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AF36105-3F7C-3481-541C-D1FF96317B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54954" y="2603500"/>
            <a:ext cx="3607877" cy="3797300"/>
          </a:xfrm>
        </p:spPr>
        <p:txBody>
          <a:bodyPr>
            <a:normAutofit fontScale="92500" lnSpcReduction="20000"/>
          </a:bodyPr>
          <a:lstStyle/>
          <a:p>
            <a:r>
              <a:rPr lang="cs-CZ" dirty="0"/>
              <a:t>John </a:t>
            </a:r>
            <a:r>
              <a:rPr lang="cs-CZ" dirty="0" err="1"/>
              <a:t>Bowlby</a:t>
            </a:r>
            <a:endParaRPr lang="cs-CZ" dirty="0"/>
          </a:p>
          <a:p>
            <a:r>
              <a:rPr lang="cs-CZ" dirty="0" err="1"/>
              <a:t>Bessel</a:t>
            </a:r>
            <a:r>
              <a:rPr lang="cs-CZ" dirty="0"/>
              <a:t> van der </a:t>
            </a:r>
            <a:r>
              <a:rPr lang="cs-CZ" dirty="0" err="1"/>
              <a:t>Kolk</a:t>
            </a:r>
            <a:endParaRPr lang="cs-CZ" dirty="0"/>
          </a:p>
          <a:p>
            <a:r>
              <a:rPr lang="cs-CZ" dirty="0"/>
              <a:t>Peter A. </a:t>
            </a:r>
            <a:r>
              <a:rPr lang="cs-CZ" dirty="0" err="1"/>
              <a:t>Levine</a:t>
            </a:r>
            <a:endParaRPr lang="cs-CZ" dirty="0"/>
          </a:p>
          <a:p>
            <a:r>
              <a:rPr lang="cs-CZ" dirty="0"/>
              <a:t>Daniel </a:t>
            </a:r>
            <a:r>
              <a:rPr lang="cs-CZ" dirty="0" err="1"/>
              <a:t>Siegel</a:t>
            </a:r>
            <a:endParaRPr lang="cs-CZ" dirty="0"/>
          </a:p>
          <a:p>
            <a:r>
              <a:rPr lang="cs-CZ" dirty="0" err="1"/>
              <a:t>Gabor</a:t>
            </a:r>
            <a:r>
              <a:rPr lang="cs-CZ" dirty="0"/>
              <a:t> Maté</a:t>
            </a:r>
          </a:p>
          <a:p>
            <a:r>
              <a:rPr lang="cs-CZ" dirty="0" err="1"/>
              <a:t>Brude</a:t>
            </a:r>
            <a:r>
              <a:rPr lang="cs-CZ" dirty="0"/>
              <a:t> D. Perry</a:t>
            </a:r>
          </a:p>
          <a:p>
            <a:r>
              <a:rPr lang="cs-CZ" dirty="0"/>
              <a:t>Allan </a:t>
            </a:r>
            <a:r>
              <a:rPr lang="cs-CZ" dirty="0" err="1"/>
              <a:t>Schore</a:t>
            </a:r>
            <a:endParaRPr lang="cs-CZ" dirty="0"/>
          </a:p>
          <a:p>
            <a:r>
              <a:rPr lang="cs-CZ" dirty="0"/>
              <a:t>Stephen </a:t>
            </a:r>
            <a:r>
              <a:rPr lang="cs-CZ" dirty="0" err="1"/>
              <a:t>Porges</a:t>
            </a:r>
            <a:endParaRPr lang="cs-CZ" dirty="0"/>
          </a:p>
          <a:p>
            <a:r>
              <a:rPr lang="cs-CZ" dirty="0"/>
              <a:t>Pat </a:t>
            </a:r>
            <a:r>
              <a:rPr lang="cs-CZ" dirty="0" err="1"/>
              <a:t>Ogden</a:t>
            </a:r>
            <a:endParaRPr lang="cs-CZ" dirty="0"/>
          </a:p>
          <a:p>
            <a:r>
              <a:rPr lang="cs-CZ" dirty="0"/>
              <a:t>Mary </a:t>
            </a:r>
            <a:r>
              <a:rPr lang="cs-CZ" dirty="0" err="1"/>
              <a:t>Ainsworht</a:t>
            </a:r>
            <a:endParaRPr lang="cs-CZ" dirty="0"/>
          </a:p>
          <a:p>
            <a:r>
              <a:rPr lang="cs-CZ" dirty="0" err="1"/>
              <a:t>Deb</a:t>
            </a:r>
            <a:r>
              <a:rPr lang="cs-CZ" dirty="0"/>
              <a:t> Dana</a:t>
            </a:r>
          </a:p>
          <a:p>
            <a:endParaRPr lang="cs-CZ" dirty="0"/>
          </a:p>
        </p:txBody>
      </p:sp>
      <p:sp>
        <p:nvSpPr>
          <p:cNvPr id="4" name="Zástupný obsah 2">
            <a:extLst>
              <a:ext uri="{FF2B5EF4-FFF2-40B4-BE49-F238E27FC236}">
                <a16:creationId xmlns:a16="http://schemas.microsoft.com/office/drawing/2014/main" id="{51075563-ECA0-DB54-0A11-3BC924DD94AE}"/>
              </a:ext>
            </a:extLst>
          </p:cNvPr>
          <p:cNvSpPr txBox="1">
            <a:spLocks/>
          </p:cNvSpPr>
          <p:nvPr/>
        </p:nvSpPr>
        <p:spPr>
          <a:xfrm>
            <a:off x="6626776" y="2724094"/>
            <a:ext cx="3607877" cy="36767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dirty="0"/>
              <a:t>David </a:t>
            </a:r>
            <a:r>
              <a:rPr lang="cs-CZ" dirty="0" err="1"/>
              <a:t>Boadella</a:t>
            </a:r>
            <a:endParaRPr lang="cs-CZ" dirty="0"/>
          </a:p>
          <a:p>
            <a:r>
              <a:rPr lang="cs-CZ" dirty="0" err="1"/>
              <a:t>Franciene</a:t>
            </a:r>
            <a:r>
              <a:rPr lang="cs-CZ" dirty="0"/>
              <a:t> </a:t>
            </a:r>
            <a:r>
              <a:rPr lang="cs-CZ" dirty="0" err="1"/>
              <a:t>Shapiro</a:t>
            </a:r>
            <a:endParaRPr lang="cs-CZ" dirty="0"/>
          </a:p>
          <a:p>
            <a:r>
              <a:rPr lang="cs-CZ" dirty="0"/>
              <a:t>Richard C. </a:t>
            </a:r>
            <a:r>
              <a:rPr lang="cs-CZ" dirty="0" err="1"/>
              <a:t>Schwartz</a:t>
            </a:r>
            <a:endParaRPr lang="cs-CZ" dirty="0"/>
          </a:p>
          <a:p>
            <a:r>
              <a:rPr lang="cs-CZ" dirty="0"/>
              <a:t>Judit Herman</a:t>
            </a:r>
          </a:p>
          <a:p>
            <a:r>
              <a:rPr lang="cs-CZ" dirty="0" err="1"/>
              <a:t>Onno</a:t>
            </a:r>
            <a:r>
              <a:rPr lang="cs-CZ" dirty="0"/>
              <a:t> </a:t>
            </a:r>
            <a:r>
              <a:rPr lang="cs-CZ" dirty="0" err="1"/>
              <a:t>vander</a:t>
            </a:r>
            <a:r>
              <a:rPr lang="cs-CZ" dirty="0"/>
              <a:t> Hart</a:t>
            </a:r>
          </a:p>
          <a:p>
            <a:r>
              <a:rPr lang="cs-CZ" dirty="0"/>
              <a:t>Zdeněk Matějíček</a:t>
            </a:r>
          </a:p>
          <a:p>
            <a:r>
              <a:rPr lang="cs-CZ" dirty="0"/>
              <a:t>Ladislav </a:t>
            </a:r>
            <a:r>
              <a:rPr lang="cs-CZ" dirty="0" err="1"/>
              <a:t>Timulák</a:t>
            </a:r>
            <a:endParaRPr lang="cs-CZ" dirty="0"/>
          </a:p>
          <a:p>
            <a:r>
              <a:rPr lang="cs-CZ" dirty="0"/>
              <a:t>Josef </a:t>
            </a:r>
            <a:r>
              <a:rPr lang="cs-CZ" dirty="0" err="1"/>
              <a:t>Hašto</a:t>
            </a:r>
            <a:endParaRPr lang="cs-CZ" dirty="0"/>
          </a:p>
          <a:p>
            <a:r>
              <a:rPr lang="cs-CZ" dirty="0"/>
              <a:t>Hana Vojtová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055639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CC4E2F4-DDB2-729B-1B4F-B914C1200C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/>
              <a:t>Hlavní teoretické přístupy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1735FDD-6612-1C30-7582-AEA59F2AE6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49152" y="2611451"/>
            <a:ext cx="8825659" cy="3940423"/>
          </a:xfrm>
        </p:spPr>
        <p:txBody>
          <a:bodyPr>
            <a:normAutofit fontScale="85000" lnSpcReduction="20000"/>
          </a:bodyPr>
          <a:lstStyle/>
          <a:p>
            <a:r>
              <a:rPr lang="cs-CZ" dirty="0"/>
              <a:t>Teorie </a:t>
            </a:r>
            <a:r>
              <a:rPr lang="cs-CZ" dirty="0" err="1"/>
              <a:t>attachmentu</a:t>
            </a:r>
            <a:r>
              <a:rPr lang="cs-CZ" dirty="0"/>
              <a:t> (John </a:t>
            </a:r>
            <a:r>
              <a:rPr lang="cs-CZ" dirty="0" err="1"/>
              <a:t>Bowlby</a:t>
            </a:r>
            <a:r>
              <a:rPr lang="cs-CZ" dirty="0"/>
              <a:t>)</a:t>
            </a:r>
          </a:p>
          <a:p>
            <a:r>
              <a:rPr lang="cs-CZ" dirty="0"/>
              <a:t>Teorie komplexního traumatu (Judith Herman)</a:t>
            </a:r>
          </a:p>
          <a:p>
            <a:r>
              <a:rPr lang="cs-CZ" dirty="0" err="1"/>
              <a:t>Polyvagální</a:t>
            </a:r>
            <a:r>
              <a:rPr lang="cs-CZ" dirty="0"/>
              <a:t> teorie (Stephen </a:t>
            </a:r>
            <a:r>
              <a:rPr lang="cs-CZ" dirty="0" err="1"/>
              <a:t>Porges</a:t>
            </a:r>
            <a:r>
              <a:rPr lang="cs-CZ" dirty="0"/>
              <a:t>)</a:t>
            </a:r>
          </a:p>
          <a:p>
            <a:r>
              <a:rPr lang="cs-CZ" dirty="0"/>
              <a:t>Somatické přístupy (Peter </a:t>
            </a:r>
            <a:r>
              <a:rPr lang="cs-CZ" dirty="0" err="1"/>
              <a:t>Levine</a:t>
            </a:r>
            <a:r>
              <a:rPr lang="cs-CZ" dirty="0"/>
              <a:t>)</a:t>
            </a:r>
          </a:p>
          <a:p>
            <a:r>
              <a:rPr lang="cs-CZ" dirty="0" err="1"/>
              <a:t>Internal</a:t>
            </a:r>
            <a:r>
              <a:rPr lang="cs-CZ" dirty="0"/>
              <a:t> </a:t>
            </a:r>
            <a:r>
              <a:rPr lang="cs-CZ" dirty="0" err="1"/>
              <a:t>Family</a:t>
            </a:r>
            <a:r>
              <a:rPr lang="cs-CZ" dirty="0"/>
              <a:t> Systems (Richard </a:t>
            </a:r>
            <a:r>
              <a:rPr lang="cs-CZ" dirty="0" err="1"/>
              <a:t>Schwartz</a:t>
            </a:r>
            <a:r>
              <a:rPr lang="cs-CZ" dirty="0"/>
              <a:t>)</a:t>
            </a:r>
          </a:p>
          <a:p>
            <a:r>
              <a:rPr lang="cs-CZ" dirty="0"/>
              <a:t>Psychodynamické přístupy (Sigmund Freud)</a:t>
            </a:r>
          </a:p>
          <a:p>
            <a:r>
              <a:rPr lang="cs-CZ" dirty="0"/>
              <a:t>Neurobiologický přístup (</a:t>
            </a:r>
            <a:r>
              <a:rPr lang="cs-CZ" dirty="0" err="1"/>
              <a:t>Bessel</a:t>
            </a:r>
            <a:r>
              <a:rPr lang="cs-CZ" dirty="0"/>
              <a:t> van der </a:t>
            </a:r>
            <a:r>
              <a:rPr lang="cs-CZ" dirty="0" err="1"/>
              <a:t>Kolk</a:t>
            </a:r>
            <a:r>
              <a:rPr lang="cs-CZ" dirty="0"/>
              <a:t>)</a:t>
            </a:r>
          </a:p>
          <a:p>
            <a:r>
              <a:rPr lang="cs-CZ" dirty="0" err="1"/>
              <a:t>Emotionally</a:t>
            </a:r>
            <a:r>
              <a:rPr lang="cs-CZ" dirty="0"/>
              <a:t> </a:t>
            </a:r>
            <a:r>
              <a:rPr lang="cs-CZ" dirty="0" err="1"/>
              <a:t>Focused</a:t>
            </a:r>
            <a:r>
              <a:rPr lang="cs-CZ" dirty="0"/>
              <a:t> </a:t>
            </a:r>
            <a:r>
              <a:rPr lang="cs-CZ" dirty="0" err="1"/>
              <a:t>Therapy</a:t>
            </a:r>
            <a:r>
              <a:rPr lang="cs-CZ" dirty="0"/>
              <a:t> (</a:t>
            </a:r>
            <a:r>
              <a:rPr lang="cs-CZ" dirty="0" err="1"/>
              <a:t>Sue</a:t>
            </a:r>
            <a:r>
              <a:rPr lang="cs-CZ" dirty="0"/>
              <a:t> Johnson)</a:t>
            </a:r>
          </a:p>
          <a:p>
            <a:r>
              <a:rPr lang="cs-CZ" dirty="0"/>
              <a:t>EMDR  (Francine </a:t>
            </a:r>
            <a:r>
              <a:rPr lang="cs-CZ" dirty="0" err="1"/>
              <a:t>Shapiro</a:t>
            </a:r>
            <a:r>
              <a:rPr lang="cs-CZ" dirty="0"/>
              <a:t>)</a:t>
            </a:r>
          </a:p>
          <a:p>
            <a:r>
              <a:rPr lang="cs-CZ" dirty="0"/>
              <a:t>Trauma-</a:t>
            </a:r>
            <a:r>
              <a:rPr lang="cs-CZ" dirty="0" err="1"/>
              <a:t>focused</a:t>
            </a:r>
            <a:r>
              <a:rPr lang="cs-CZ" dirty="0"/>
              <a:t> CBT (Judith A. Cohen)</a:t>
            </a:r>
          </a:p>
          <a:p>
            <a:r>
              <a:rPr lang="cs-CZ" dirty="0"/>
              <a:t>Biosyntéza (David </a:t>
            </a:r>
            <a:r>
              <a:rPr lang="cs-CZ" dirty="0" err="1"/>
              <a:t>Boadella</a:t>
            </a:r>
            <a:r>
              <a:rPr lang="cs-CZ" dirty="0"/>
              <a:t>)</a:t>
            </a:r>
          </a:p>
          <a:p>
            <a:r>
              <a:rPr lang="cs-CZ" dirty="0"/>
              <a:t>atd.</a:t>
            </a:r>
          </a:p>
        </p:txBody>
      </p:sp>
    </p:spTree>
    <p:extLst>
      <p:ext uri="{BB962C8B-B14F-4D97-AF65-F5344CB8AC3E}">
        <p14:creationId xmlns:p14="http://schemas.microsoft.com/office/powerpoint/2010/main" val="1868316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D8704B-50BF-70BF-6F25-1006003AD0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Kresba z obrazového programu cloudového oleje">
            <a:extLst>
              <a:ext uri="{FF2B5EF4-FFF2-40B4-BE49-F238E27FC236}">
                <a16:creationId xmlns:a16="http://schemas.microsoft.com/office/drawing/2014/main" id="{DD8A3DF0-7F47-61C5-E8DA-BE235871E375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9F3E6"/>
              </a:clrFrom>
              <a:clrTo>
                <a:srgbClr val="F9F3E6">
                  <a:alpha val="0"/>
                </a:srgbClr>
              </a:clrTo>
            </a:clrChange>
            <a:alphaModFix amt="35000"/>
          </a:blip>
          <a:srcRect t="7855" r="-1" b="7854"/>
          <a:stretch/>
        </p:blipFill>
        <p:spPr>
          <a:xfrm>
            <a:off x="0" y="34965"/>
            <a:ext cx="12191695" cy="6893602"/>
          </a:xfrm>
          <a:prstGeom prst="rect">
            <a:avLst/>
          </a:prstGeom>
          <a:noFill/>
        </p:spPr>
      </p:pic>
      <p:pic>
        <p:nvPicPr>
          <p:cNvPr id="7" name="Picture 1" descr="The 4F Trauma Personality Types and Recovery.png">
            <a:extLst>
              <a:ext uri="{FF2B5EF4-FFF2-40B4-BE49-F238E27FC236}">
                <a16:creationId xmlns:a16="http://schemas.microsoft.com/office/drawing/2014/main" id="{763B7A95-61ED-5AEA-F3AE-14E135B6AA11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047" y="74721"/>
            <a:ext cx="10515600" cy="684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828660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CE16A7-DDFA-FC8A-2A3B-563AEB67B6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1">
            <a:extLst>
              <a:ext uri="{FF2B5EF4-FFF2-40B4-BE49-F238E27FC236}">
                <a16:creationId xmlns:a16="http://schemas.microsoft.com/office/drawing/2014/main" id="{EA107B6C-32F0-1FA7-5567-F232A731B9B6}"/>
              </a:ext>
            </a:extLst>
          </p:cNvPr>
          <p:cNvSpPr>
            <a:spLocks noGrp="1"/>
          </p:cNvSpPr>
          <p:nvPr>
            <p:ph type="title"/>
          </p:nvPr>
        </p:nvSpPr>
        <p:spPr>
          <a:prstGeom prst="ellipse">
            <a:avLst/>
          </a:prstGeom>
        </p:spPr>
        <p:txBody>
          <a:bodyPr vert="horz" lIns="91440" tIns="45720" rIns="91440" bIns="45720" rtlCol="0" anchor="b">
            <a:normAutofit fontScale="90000"/>
          </a:bodyPr>
          <a:lstStyle/>
          <a:p>
            <a:pPr algn="ctr"/>
            <a:br>
              <a:rPr lang="en-US" altLang="cs-CZ" sz="4200" i="1" dirty="0"/>
            </a:br>
            <a:br>
              <a:rPr lang="en-US" altLang="cs-CZ" sz="4200" i="1" dirty="0"/>
            </a:br>
            <a:endParaRPr lang="en-US" sz="4200" dirty="0"/>
          </a:p>
        </p:txBody>
      </p:sp>
      <p:sp>
        <p:nvSpPr>
          <p:cNvPr id="7" name="Zástupný obsah 6">
            <a:extLst>
              <a:ext uri="{FF2B5EF4-FFF2-40B4-BE49-F238E27FC236}">
                <a16:creationId xmlns:a16="http://schemas.microsoft.com/office/drawing/2014/main" id="{F12B8552-7DB6-7657-D597-44C743E1F7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31962" y="2470016"/>
            <a:ext cx="5033397" cy="3827417"/>
          </a:xfrm>
        </p:spPr>
        <p:txBody>
          <a:bodyPr>
            <a:normAutofit/>
          </a:bodyPr>
          <a:lstStyle/>
          <a:p>
            <a:r>
              <a:rPr lang="en-US" altLang="cs-CZ" sz="2400" dirty="0">
                <a:solidFill>
                  <a:srgbClr val="0A539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MKN, DSM</a:t>
            </a:r>
          </a:p>
          <a:p>
            <a:r>
              <a:rPr lang="en-US" altLang="cs-CZ" sz="2400" dirty="0" err="1">
                <a:solidFill>
                  <a:srgbClr val="0A539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přirozená</a:t>
            </a:r>
            <a:r>
              <a:rPr lang="en-US" altLang="cs-CZ" sz="2400" dirty="0">
                <a:solidFill>
                  <a:srgbClr val="0A539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cs-CZ" sz="2400" dirty="0" err="1">
                <a:solidFill>
                  <a:srgbClr val="0A539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obranná</a:t>
            </a:r>
            <a:r>
              <a:rPr lang="en-US" altLang="cs-CZ" sz="2400" dirty="0">
                <a:solidFill>
                  <a:srgbClr val="0A539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forma </a:t>
            </a:r>
            <a:r>
              <a:rPr lang="en-US" altLang="cs-CZ" sz="2400" dirty="0" err="1">
                <a:solidFill>
                  <a:srgbClr val="0A539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reakce</a:t>
            </a:r>
            <a:r>
              <a:rPr lang="en-US" altLang="cs-CZ" sz="2400" dirty="0">
                <a:solidFill>
                  <a:srgbClr val="0A539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cs-CZ" sz="2400" dirty="0" err="1">
                <a:solidFill>
                  <a:srgbClr val="0A539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</a:t>
            </a:r>
            <a:r>
              <a:rPr lang="en-US" altLang="cs-CZ" sz="2400" dirty="0">
                <a:solidFill>
                  <a:srgbClr val="0A539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cs-CZ" sz="2400" dirty="0" err="1">
                <a:solidFill>
                  <a:srgbClr val="0A539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stres</a:t>
            </a:r>
            <a:endParaRPr lang="en-US" altLang="cs-CZ" sz="2400" dirty="0">
              <a:solidFill>
                <a:srgbClr val="0A539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altLang="cs-CZ" sz="2400" dirty="0" err="1">
                <a:solidFill>
                  <a:srgbClr val="0A539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adaptivní</a:t>
            </a:r>
            <a:r>
              <a:rPr lang="en-US" altLang="cs-CZ" sz="2400" dirty="0">
                <a:solidFill>
                  <a:srgbClr val="0A539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altLang="cs-CZ" sz="2400" dirty="0" err="1">
                <a:solidFill>
                  <a:srgbClr val="0A539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porucha</a:t>
            </a:r>
            <a:r>
              <a:rPr lang="en-US" altLang="cs-CZ" sz="2400" dirty="0">
                <a:solidFill>
                  <a:srgbClr val="0A539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integrity </a:t>
            </a:r>
            <a:r>
              <a:rPr lang="en-US" altLang="cs-CZ" sz="2400" dirty="0" err="1">
                <a:solidFill>
                  <a:srgbClr val="0A539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vědomí</a:t>
            </a:r>
            <a:endParaRPr lang="en-US" altLang="cs-CZ" sz="2400" dirty="0">
              <a:solidFill>
                <a:srgbClr val="0A539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2">
              <a:buFont typeface="Wingdings" pitchFamily="2" charset="2"/>
              <a:buChar char="ü"/>
            </a:pPr>
            <a:r>
              <a:rPr lang="en-US" altLang="cs-CZ" sz="2400" dirty="0" err="1">
                <a:solidFill>
                  <a:srgbClr val="0A539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depersonalizace</a:t>
            </a:r>
            <a:r>
              <a:rPr lang="en-US" altLang="cs-CZ" sz="2400" dirty="0">
                <a:solidFill>
                  <a:srgbClr val="0A539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 lvl="2">
              <a:buFont typeface="Wingdings" pitchFamily="2" charset="2"/>
              <a:buChar char="ü"/>
            </a:pPr>
            <a:r>
              <a:rPr lang="en-US" altLang="cs-CZ" sz="2400" dirty="0" err="1">
                <a:solidFill>
                  <a:srgbClr val="0A539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derealizace</a:t>
            </a:r>
            <a:endParaRPr lang="en-US" altLang="cs-CZ" sz="2400" dirty="0">
              <a:solidFill>
                <a:srgbClr val="0A539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2">
              <a:buFont typeface="Wingdings" pitchFamily="2" charset="2"/>
              <a:buChar char="ü"/>
            </a:pPr>
            <a:r>
              <a:rPr lang="en-US" altLang="cs-CZ" sz="2400" dirty="0" err="1">
                <a:solidFill>
                  <a:srgbClr val="0A539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porucha</a:t>
            </a:r>
            <a:r>
              <a:rPr lang="en-US" altLang="cs-CZ" sz="2400" dirty="0">
                <a:solidFill>
                  <a:srgbClr val="0A539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identity </a:t>
            </a:r>
          </a:p>
          <a:p>
            <a:pPr lvl="2">
              <a:buFont typeface="Wingdings" pitchFamily="2" charset="2"/>
              <a:buChar char="ü"/>
            </a:pPr>
            <a:r>
              <a:rPr lang="en-US" altLang="cs-CZ" sz="2400" dirty="0" err="1">
                <a:solidFill>
                  <a:srgbClr val="0A539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amnézie</a:t>
            </a:r>
            <a:endParaRPr lang="en-US" altLang="cs-CZ" sz="2400" dirty="0">
              <a:solidFill>
                <a:srgbClr val="0A5395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cs-CZ" dirty="0"/>
          </a:p>
        </p:txBody>
      </p:sp>
      <p:sp>
        <p:nvSpPr>
          <p:cNvPr id="8" name="Zástupný obsah 7">
            <a:extLst>
              <a:ext uri="{FF2B5EF4-FFF2-40B4-BE49-F238E27FC236}">
                <a16:creationId xmlns:a16="http://schemas.microsoft.com/office/drawing/2014/main" id="{1C0EC321-3464-9B1E-D2CE-A4539E503E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626642" y="2591861"/>
            <a:ext cx="4314354" cy="3467034"/>
          </a:xfrm>
        </p:spPr>
        <p:txBody>
          <a:bodyPr>
            <a:normAutofit/>
          </a:bodyPr>
          <a:lstStyle/>
          <a:p>
            <a:r>
              <a:rPr lang="cs-CZ" b="1" dirty="0">
                <a:solidFill>
                  <a:srgbClr val="0A5395"/>
                </a:solidFill>
              </a:rPr>
              <a:t>Hart, </a:t>
            </a:r>
            <a:r>
              <a:rPr lang="cs-CZ" b="1" dirty="0" err="1">
                <a:solidFill>
                  <a:srgbClr val="0A5395"/>
                </a:solidFill>
              </a:rPr>
              <a:t>Nijenhuis</a:t>
            </a:r>
            <a:r>
              <a:rPr lang="cs-CZ" b="1" dirty="0">
                <a:solidFill>
                  <a:srgbClr val="0A5395"/>
                </a:solidFill>
              </a:rPr>
              <a:t>, Steel</a:t>
            </a:r>
          </a:p>
          <a:p>
            <a:pPr marL="0" indent="0">
              <a:buNone/>
            </a:pPr>
            <a:r>
              <a:rPr lang="cs-CZ" b="1" dirty="0">
                <a:solidFill>
                  <a:srgbClr val="0A5395"/>
                </a:solidFill>
              </a:rPr>
              <a:t> </a:t>
            </a:r>
          </a:p>
          <a:p>
            <a:r>
              <a:rPr lang="cs-CZ" b="1" dirty="0">
                <a:solidFill>
                  <a:srgbClr val="0A5395"/>
                </a:solidFill>
              </a:rPr>
              <a:t>posttraumatická reakce</a:t>
            </a:r>
          </a:p>
          <a:p>
            <a:endParaRPr lang="cs-CZ" b="1" dirty="0">
              <a:solidFill>
                <a:srgbClr val="0A5395"/>
              </a:solidFill>
            </a:endParaRPr>
          </a:p>
          <a:p>
            <a:r>
              <a:rPr lang="cs-CZ" b="1" dirty="0">
                <a:solidFill>
                  <a:srgbClr val="0A5395"/>
                </a:solidFill>
              </a:rPr>
              <a:t>osobnost </a:t>
            </a:r>
          </a:p>
          <a:p>
            <a:pPr marL="0" indent="0">
              <a:buNone/>
            </a:pPr>
            <a:endParaRPr lang="cs-CZ" b="1" dirty="0">
              <a:solidFill>
                <a:srgbClr val="0A5395"/>
              </a:solidFill>
            </a:endParaRPr>
          </a:p>
          <a:p>
            <a:r>
              <a:rPr lang="cs-CZ" b="1" dirty="0">
                <a:solidFill>
                  <a:srgbClr val="0A5395"/>
                </a:solidFill>
              </a:rPr>
              <a:t>část vázaná trauma </a:t>
            </a:r>
          </a:p>
          <a:p>
            <a:pPr marL="0" indent="0">
              <a:buNone/>
            </a:pPr>
            <a:r>
              <a:rPr lang="cs-CZ" b="1" dirty="0">
                <a:solidFill>
                  <a:srgbClr val="0A5395"/>
                </a:solidFill>
              </a:rPr>
              <a:t>   </a:t>
            </a:r>
            <a:r>
              <a:rPr lang="cs-CZ" b="1" dirty="0" err="1">
                <a:solidFill>
                  <a:srgbClr val="0A5395"/>
                </a:solidFill>
              </a:rPr>
              <a:t>x</a:t>
            </a:r>
            <a:r>
              <a:rPr lang="cs-CZ" b="1" dirty="0">
                <a:solidFill>
                  <a:srgbClr val="0A5395"/>
                </a:solidFill>
              </a:rPr>
              <a:t> část pokračující v životě</a:t>
            </a:r>
          </a:p>
          <a:p>
            <a:endParaRPr lang="cs-CZ" dirty="0">
              <a:solidFill>
                <a:srgbClr val="0A5395"/>
              </a:solidFill>
            </a:endParaRP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DB07710A-1FE8-46E5-FBA9-19E2C3C2CE2C}"/>
              </a:ext>
            </a:extLst>
          </p:cNvPr>
          <p:cNvSpPr txBox="1"/>
          <p:nvPr/>
        </p:nvSpPr>
        <p:spPr>
          <a:xfrm>
            <a:off x="1320696" y="1044225"/>
            <a:ext cx="102393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600" b="1" dirty="0">
                <a:solidFill>
                  <a:schemeClr val="bg1"/>
                </a:solidFill>
              </a:rPr>
              <a:t>DISOCIACE     x   STRUKTURÁLNÍ DISOCIACE</a:t>
            </a:r>
            <a:endParaRPr lang="cs-CZ" sz="3600" dirty="0">
              <a:solidFill>
                <a:schemeClr val="bg1"/>
              </a:solidFill>
            </a:endParaRP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F1EDA044-F490-9153-A144-9FF5E87C2D81}"/>
              </a:ext>
            </a:extLst>
          </p:cNvPr>
          <p:cNvSpPr txBox="1"/>
          <p:nvPr/>
        </p:nvSpPr>
        <p:spPr>
          <a:xfrm>
            <a:off x="356077" y="1831297"/>
            <a:ext cx="11241308" cy="1348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altLang="cs-CZ" sz="4400" dirty="0">
              <a:solidFill>
                <a:srgbClr val="0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457200" indent="-457200">
              <a:lnSpc>
                <a:spcPct val="150000"/>
              </a:lnSpc>
              <a:buFont typeface="Courier New" panose="02070309020205020404" pitchFamily="49" charset="0"/>
              <a:buChar char="o"/>
            </a:pPr>
            <a:endParaRPr lang="cs-CZ" altLang="cs-CZ" sz="2800" dirty="0">
              <a:solidFill>
                <a:srgbClr val="0A539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2846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A826CB-6634-03E2-1362-CFC7224D9E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BF0337B-AC3F-0A73-46A0-03C35B5372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51665" y="3915466"/>
            <a:ext cx="4681303" cy="1054100"/>
          </a:xfrm>
        </p:spPr>
        <p:txBody>
          <a:bodyPr>
            <a:normAutofit/>
          </a:bodyPr>
          <a:lstStyle/>
          <a:p>
            <a:pPr algn="ctr"/>
            <a:r>
              <a:rPr lang="cs-CZ" sz="4800" b="1" dirty="0"/>
              <a:t> </a:t>
            </a:r>
            <a:r>
              <a:rPr lang="cs-CZ" sz="5400" b="1" dirty="0"/>
              <a:t>INTEGRACE</a:t>
            </a:r>
            <a:endParaRPr lang="cs-CZ" sz="4800" b="1" dirty="0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3A0E3A8E-B8A1-EC04-EBD7-39DDA2E4677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64584" y="649528"/>
            <a:ext cx="882491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altLang="cs-CZ" sz="4000" b="1" dirty="0">
                <a:solidFill>
                  <a:srgbClr val="CD6A2D"/>
                </a:solidFill>
              </a:rPr>
              <a:t>ZÁKLADNÍ PŘÍSTUPY A OBECNÉ PRINCIPY</a:t>
            </a:r>
            <a:endParaRPr lang="cs-CZ" sz="3600" dirty="0">
              <a:solidFill>
                <a:srgbClr val="CD6A2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780347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92C52B-24BE-D65A-94FE-9D6E5D18D9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C78CEB9F-EE99-A6A2-D4CE-5FD210E8CA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55348" y="3883660"/>
            <a:ext cx="4681303" cy="1054100"/>
          </a:xfrm>
        </p:spPr>
        <p:txBody>
          <a:bodyPr>
            <a:normAutofit/>
          </a:bodyPr>
          <a:lstStyle/>
          <a:p>
            <a:pPr algn="ctr"/>
            <a:r>
              <a:rPr lang="cs-CZ" sz="4800" b="1" dirty="0"/>
              <a:t> </a:t>
            </a:r>
            <a:r>
              <a:rPr lang="cs-CZ" sz="5400" b="1" dirty="0"/>
              <a:t>BEZPEČÍ</a:t>
            </a:r>
            <a:endParaRPr lang="cs-CZ" sz="4800" b="1" dirty="0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B851BFE2-4EE7-F79D-16FF-8CBEF77B4E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16875" y="705188"/>
            <a:ext cx="882491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altLang="cs-CZ" sz="4000" b="1" dirty="0">
                <a:solidFill>
                  <a:srgbClr val="CD6A2D"/>
                </a:solidFill>
              </a:rPr>
              <a:t>ZÁKLADNÍ PŘÍSTUPY A OBECNÉ PRINCIPY</a:t>
            </a:r>
            <a:endParaRPr lang="cs-CZ" sz="3600" dirty="0">
              <a:solidFill>
                <a:srgbClr val="CD6A2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92361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B58F7B-42C2-2481-8DCC-12FF746C60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F3FFB16-20D8-9EC6-6115-2082898D84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55348" y="3767323"/>
            <a:ext cx="4681303" cy="1054100"/>
          </a:xfrm>
        </p:spPr>
        <p:txBody>
          <a:bodyPr>
            <a:normAutofit/>
          </a:bodyPr>
          <a:lstStyle/>
          <a:p>
            <a:pPr algn="ctr"/>
            <a:r>
              <a:rPr lang="cs-CZ" sz="4800" b="1" dirty="0"/>
              <a:t> </a:t>
            </a:r>
            <a:r>
              <a:rPr lang="cs-CZ" sz="5400" b="1" dirty="0"/>
              <a:t>KONTAKT</a:t>
            </a:r>
            <a:endParaRPr lang="cs-CZ" sz="4800" b="1" dirty="0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B8349FD8-598D-80E1-0641-543D668487D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48681" y="713139"/>
            <a:ext cx="882491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altLang="cs-CZ" sz="4000" b="1" dirty="0">
                <a:solidFill>
                  <a:srgbClr val="CD6A2D"/>
                </a:solidFill>
              </a:rPr>
              <a:t>ZÁKLADNÍ PŘÍSTUPY A OBECNÉ PRINCIPY</a:t>
            </a:r>
            <a:endParaRPr lang="cs-CZ" sz="3600" dirty="0">
              <a:solidFill>
                <a:srgbClr val="CD6A2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02233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FCFED3-D7FA-DB3E-38B3-C13F575021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E4503B6-BFD7-3516-B62E-3D958B3D76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2215" y="3509948"/>
            <a:ext cx="9867569" cy="1785621"/>
          </a:xfrm>
        </p:spPr>
        <p:txBody>
          <a:bodyPr>
            <a:normAutofit/>
          </a:bodyPr>
          <a:lstStyle/>
          <a:p>
            <a:pPr algn="ctr"/>
            <a:r>
              <a:rPr lang="cs-CZ" sz="4800" b="1" dirty="0"/>
              <a:t> RESPEKTOVÁNÍ HRANIC, LIMITŮ A DOHOD</a:t>
            </a:r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AA584571-274F-D731-4CDB-A02A7E21B16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4827" y="649528"/>
            <a:ext cx="882491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altLang="cs-CZ" sz="4000" b="1" dirty="0">
                <a:solidFill>
                  <a:srgbClr val="CD6A2D"/>
                </a:solidFill>
              </a:rPr>
              <a:t>ZÁKLADNÍ PŘÍSTUPY A OBECNÉ PRINCIPY</a:t>
            </a:r>
            <a:endParaRPr lang="cs-CZ" sz="3600" dirty="0">
              <a:solidFill>
                <a:srgbClr val="CD6A2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87729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E829BB-82F2-42E2-DA16-6DF15CA2AE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4367D47-B1FE-D21E-0411-64C0446E08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90806" y="3429000"/>
            <a:ext cx="5810388" cy="1690205"/>
          </a:xfrm>
        </p:spPr>
        <p:txBody>
          <a:bodyPr>
            <a:normAutofit fontScale="92500"/>
          </a:bodyPr>
          <a:lstStyle/>
          <a:p>
            <a:pPr algn="ctr"/>
            <a:r>
              <a:rPr lang="cs-CZ" sz="4800" b="1" dirty="0"/>
              <a:t> </a:t>
            </a:r>
            <a:r>
              <a:rPr lang="cs-CZ" sz="5400" b="1" dirty="0"/>
              <a:t>VYHÝBAT SE RETRAUMATIZACI</a:t>
            </a:r>
            <a:endParaRPr lang="cs-CZ" sz="4800" b="1" dirty="0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75A1E487-8EC9-1E2E-5032-6B4F3F10938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80487" y="689285"/>
            <a:ext cx="882491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altLang="cs-CZ" sz="4000" b="1" dirty="0">
                <a:solidFill>
                  <a:srgbClr val="CD6A2D"/>
                </a:solidFill>
              </a:rPr>
              <a:t>ZÁKLADNÍ PŘÍSTUPY A OBECNÉ PRINCIPY</a:t>
            </a:r>
            <a:endParaRPr lang="cs-CZ" sz="3600" dirty="0">
              <a:solidFill>
                <a:srgbClr val="CD6A2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61875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E1F546-669A-6180-D80A-234D9AA59D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D7577EB-6AB9-1A21-F81A-0499144482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55315" y="3509948"/>
            <a:ext cx="6390833" cy="1698155"/>
          </a:xfrm>
        </p:spPr>
        <p:txBody>
          <a:bodyPr>
            <a:normAutofit fontScale="85000" lnSpcReduction="10000"/>
          </a:bodyPr>
          <a:lstStyle/>
          <a:p>
            <a:pPr algn="ctr"/>
            <a:r>
              <a:rPr lang="cs-CZ" sz="4800" b="1" dirty="0"/>
              <a:t> </a:t>
            </a:r>
            <a:r>
              <a:rPr lang="cs-CZ" sz="5400" b="1" dirty="0"/>
              <a:t>NEOTVÍRAT NIC, CO NENÍ OTEVŘENO</a:t>
            </a:r>
            <a:endParaRPr lang="cs-CZ" sz="4800" b="1" dirty="0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043D80B2-1006-FE8A-FEFE-3A84CE583B8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04340" y="697236"/>
            <a:ext cx="882491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altLang="cs-CZ" sz="4000" b="1" dirty="0">
                <a:solidFill>
                  <a:srgbClr val="CD6A2D"/>
                </a:solidFill>
              </a:rPr>
              <a:t>ZÁKLADNÍ PŘÍSTUPY A OBECNÉ PRINCIPY</a:t>
            </a:r>
            <a:endParaRPr lang="cs-CZ" sz="3600" dirty="0">
              <a:solidFill>
                <a:srgbClr val="CD6A2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51009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C55949-3096-1210-E94C-FE31F6BD88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439F114-EACE-2ECB-BF58-6019AA96B3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81313" y="3509949"/>
            <a:ext cx="6629373" cy="1491421"/>
          </a:xfrm>
        </p:spPr>
        <p:txBody>
          <a:bodyPr>
            <a:normAutofit fontScale="85000" lnSpcReduction="10000"/>
          </a:bodyPr>
          <a:lstStyle/>
          <a:p>
            <a:pPr algn="ctr"/>
            <a:r>
              <a:rPr lang="cs-CZ" sz="4800" b="1" dirty="0"/>
              <a:t> </a:t>
            </a:r>
            <a:r>
              <a:rPr lang="cs-CZ" sz="5400" b="1" dirty="0"/>
              <a:t>NEVYVOLÁVAT POCITY VINY A STUDU</a:t>
            </a:r>
            <a:endParaRPr lang="cs-CZ" sz="4800" b="1" dirty="0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9D9792F1-2032-4DF8-C08C-3FDD472CE87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72534" y="673382"/>
            <a:ext cx="882491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altLang="cs-CZ" sz="4000" b="1" dirty="0">
                <a:solidFill>
                  <a:srgbClr val="CD6A2D"/>
                </a:solidFill>
              </a:rPr>
              <a:t>ZÁKLADNÍ PŘÍSTUPY A OBECNÉ PRINCIPY</a:t>
            </a:r>
            <a:endParaRPr lang="cs-CZ" sz="3600" dirty="0">
              <a:solidFill>
                <a:srgbClr val="CD6A2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61990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6C2EA3-6612-F6E5-9F76-8782FE2ED4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71EB304-D4D2-5739-F887-B88C2753C518}"/>
              </a:ext>
            </a:extLst>
          </p:cNvPr>
          <p:cNvSpPr>
            <a:spLocks noGrp="1"/>
          </p:cNvSpPr>
          <p:nvPr>
            <p:ph type="ctrTitle"/>
          </p:nvPr>
        </p:nvSpPr>
        <p:spPr>
          <a:ln>
            <a:noFill/>
          </a:ln>
        </p:spPr>
        <p:txBody>
          <a:bodyPr>
            <a:normAutofit/>
          </a:bodyPr>
          <a:lstStyle/>
          <a:p>
            <a:r>
              <a:rPr lang="cs-CZ" dirty="0">
                <a:solidFill>
                  <a:schemeClr val="bg1"/>
                </a:solidFill>
              </a:rPr>
              <a:t>VÝVOJOVÉ TRAUMA II.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2FC8D05C-3BB1-8507-9AB2-80116F867D8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cs-CZ" dirty="0"/>
              <a:t>Petr Odstrčil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E25ED265-1772-FC33-FB75-5D5CFCBD8731}"/>
              </a:ext>
            </a:extLst>
          </p:cNvPr>
          <p:cNvSpPr txBox="1"/>
          <p:nvPr/>
        </p:nvSpPr>
        <p:spPr>
          <a:xfrm>
            <a:off x="4391406" y="1335357"/>
            <a:ext cx="32080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dirty="0"/>
              <a:t>webinář 4</a:t>
            </a:r>
          </a:p>
        </p:txBody>
      </p:sp>
    </p:spTree>
    <p:extLst>
      <p:ext uri="{BB962C8B-B14F-4D97-AF65-F5344CB8AC3E}">
        <p14:creationId xmlns:p14="http://schemas.microsoft.com/office/powerpoint/2010/main" val="10744602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694F9AF-EE81-092F-CB8B-BEFAD37EC8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STRUKTURA WEBINÁŘŮ PSYCHOTERAPIE TRAUMATU</a:t>
            </a:r>
          </a:p>
        </p:txBody>
      </p:sp>
      <p:cxnSp>
        <p:nvCxnSpPr>
          <p:cNvPr id="12" name="Přímá spojnice se šipkou 11">
            <a:extLst>
              <a:ext uri="{FF2B5EF4-FFF2-40B4-BE49-F238E27FC236}">
                <a16:creationId xmlns:a16="http://schemas.microsoft.com/office/drawing/2014/main" id="{D622A424-FF74-6A3A-E389-CA7C0001DFD4}"/>
              </a:ext>
            </a:extLst>
          </p:cNvPr>
          <p:cNvCxnSpPr>
            <a:cxnSpLocks/>
          </p:cNvCxnSpPr>
          <p:nvPr/>
        </p:nvCxnSpPr>
        <p:spPr>
          <a:xfrm>
            <a:off x="767602" y="6107492"/>
            <a:ext cx="10685830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8" name="TextovéPole 17">
            <a:extLst>
              <a:ext uri="{FF2B5EF4-FFF2-40B4-BE49-F238E27FC236}">
                <a16:creationId xmlns:a16="http://schemas.microsoft.com/office/drawing/2014/main" id="{B744BE35-E0A2-025E-5865-D5D75313F6EC}"/>
              </a:ext>
            </a:extLst>
          </p:cNvPr>
          <p:cNvSpPr txBox="1"/>
          <p:nvPr/>
        </p:nvSpPr>
        <p:spPr>
          <a:xfrm>
            <a:off x="2132033" y="6204352"/>
            <a:ext cx="374370" cy="369332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cs-CZ" b="1" dirty="0">
                <a:solidFill>
                  <a:schemeClr val="bg1"/>
                </a:solidFill>
              </a:rPr>
              <a:t>2</a:t>
            </a:r>
          </a:p>
        </p:txBody>
      </p:sp>
      <p:grpSp>
        <p:nvGrpSpPr>
          <p:cNvPr id="21" name="Skupina 20">
            <a:extLst>
              <a:ext uri="{FF2B5EF4-FFF2-40B4-BE49-F238E27FC236}">
                <a16:creationId xmlns:a16="http://schemas.microsoft.com/office/drawing/2014/main" id="{C3117AFA-3B32-B21F-1C15-1E2A39E8CA69}"/>
              </a:ext>
            </a:extLst>
          </p:cNvPr>
          <p:cNvGrpSpPr/>
          <p:nvPr/>
        </p:nvGrpSpPr>
        <p:grpSpPr>
          <a:xfrm>
            <a:off x="1053804" y="2076468"/>
            <a:ext cx="10094377" cy="3969806"/>
            <a:chOff x="918631" y="2076468"/>
            <a:chExt cx="10094377" cy="3969806"/>
          </a:xfrm>
        </p:grpSpPr>
        <p:sp>
          <p:nvSpPr>
            <p:cNvPr id="7" name="Zástupný obsah 2">
              <a:extLst>
                <a:ext uri="{FF2B5EF4-FFF2-40B4-BE49-F238E27FC236}">
                  <a16:creationId xmlns:a16="http://schemas.microsoft.com/office/drawing/2014/main" id="{5AF1B3C1-E19A-6224-5696-39DABAA15599}"/>
                </a:ext>
              </a:extLst>
            </p:cNvPr>
            <p:cNvSpPr txBox="1">
              <a:spLocks/>
            </p:cNvSpPr>
            <p:nvPr/>
          </p:nvSpPr>
          <p:spPr>
            <a:xfrm rot="16200000">
              <a:off x="1868478" y="4459894"/>
              <a:ext cx="2794678" cy="374369"/>
            </a:xfrm>
            <a:prstGeom prst="rect">
              <a:avLst/>
            </a:prstGeom>
            <a:solidFill>
              <a:schemeClr val="bg1"/>
            </a:solidFill>
          </p:spPr>
          <p:txBody>
            <a:bodyPr vert="horz" lIns="91440" tIns="45720" rIns="91440" bIns="45720" rtlCol="0">
              <a:normAutofit/>
            </a:bodyPr>
            <a:lstStyle>
              <a:lvl1pPr marL="342900" indent="-3429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8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6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4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cs-CZ" sz="1600" b="1" dirty="0"/>
                <a:t>Vývojové trauma I. </a:t>
              </a:r>
            </a:p>
          </p:txBody>
        </p:sp>
        <p:sp>
          <p:nvSpPr>
            <p:cNvPr id="8" name="Zástupný obsah 2">
              <a:extLst>
                <a:ext uri="{FF2B5EF4-FFF2-40B4-BE49-F238E27FC236}">
                  <a16:creationId xmlns:a16="http://schemas.microsoft.com/office/drawing/2014/main" id="{E54CA6E4-CFEB-E631-4F83-E6D138BB50B2}"/>
                </a:ext>
              </a:extLst>
            </p:cNvPr>
            <p:cNvSpPr txBox="1">
              <a:spLocks/>
            </p:cNvSpPr>
            <p:nvPr/>
          </p:nvSpPr>
          <p:spPr>
            <a:xfrm rot="16200000">
              <a:off x="2924514" y="4437775"/>
              <a:ext cx="2842609" cy="374369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</p:spPr>
          <p:txBody>
            <a:bodyPr vert="horz" lIns="91440" tIns="45720" rIns="91440" bIns="45720" rtlCol="0">
              <a:normAutofit/>
            </a:bodyPr>
            <a:lstStyle>
              <a:lvl1pPr marL="342900" indent="-3429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8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6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4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cs-CZ" sz="1600" b="1" dirty="0"/>
                <a:t>Vývojové trauma II.</a:t>
              </a:r>
            </a:p>
          </p:txBody>
        </p:sp>
        <p:sp>
          <p:nvSpPr>
            <p:cNvPr id="9" name="Zástupný obsah 2">
              <a:extLst>
                <a:ext uri="{FF2B5EF4-FFF2-40B4-BE49-F238E27FC236}">
                  <a16:creationId xmlns:a16="http://schemas.microsoft.com/office/drawing/2014/main" id="{77D1D829-3965-6A66-A538-09447FF27E50}"/>
                </a:ext>
              </a:extLst>
            </p:cNvPr>
            <p:cNvSpPr txBox="1">
              <a:spLocks/>
            </p:cNvSpPr>
            <p:nvPr/>
          </p:nvSpPr>
          <p:spPr>
            <a:xfrm rot="16200000">
              <a:off x="4004515" y="4425785"/>
              <a:ext cx="2842607" cy="374369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342900" indent="-3429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8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6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4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cs-CZ" sz="1600" b="1" dirty="0"/>
                <a:t>Vztah terapeut a klient</a:t>
              </a:r>
            </a:p>
          </p:txBody>
        </p:sp>
        <p:sp>
          <p:nvSpPr>
            <p:cNvPr id="4" name="Zástupný obsah 2">
              <a:extLst>
                <a:ext uri="{FF2B5EF4-FFF2-40B4-BE49-F238E27FC236}">
                  <a16:creationId xmlns:a16="http://schemas.microsoft.com/office/drawing/2014/main" id="{A627F77E-FDCF-FBD0-C6B7-81BFFD3C7FAD}"/>
                </a:ext>
              </a:extLst>
            </p:cNvPr>
            <p:cNvSpPr txBox="1">
              <a:spLocks/>
            </p:cNvSpPr>
            <p:nvPr/>
          </p:nvSpPr>
          <p:spPr>
            <a:xfrm rot="16200000">
              <a:off x="4627675" y="3963808"/>
              <a:ext cx="3756290" cy="374369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342900" indent="-3429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8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6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4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cs-CZ" sz="1600" b="1" dirty="0"/>
                <a:t>Práce s tělem v terapii traumatu</a:t>
              </a:r>
            </a:p>
          </p:txBody>
        </p:sp>
        <p:sp>
          <p:nvSpPr>
            <p:cNvPr id="5" name="Zástupný obsah 2">
              <a:extLst>
                <a:ext uri="{FF2B5EF4-FFF2-40B4-BE49-F238E27FC236}">
                  <a16:creationId xmlns:a16="http://schemas.microsoft.com/office/drawing/2014/main" id="{FEF7CFCF-BB07-4AD5-4BF0-D51FE10B4D24}"/>
                </a:ext>
              </a:extLst>
            </p:cNvPr>
            <p:cNvSpPr txBox="1">
              <a:spLocks/>
            </p:cNvSpPr>
            <p:nvPr/>
          </p:nvSpPr>
          <p:spPr>
            <a:xfrm rot="16200000">
              <a:off x="5707676" y="3980944"/>
              <a:ext cx="3756290" cy="374369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342900" indent="-3429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8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6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4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cs-CZ" sz="1600" b="1" dirty="0"/>
                <a:t>Vnitřní  nastavení terapeuta</a:t>
              </a:r>
            </a:p>
          </p:txBody>
        </p:sp>
        <p:sp>
          <p:nvSpPr>
            <p:cNvPr id="11" name="Zástupný obsah 2">
              <a:extLst>
                <a:ext uri="{FF2B5EF4-FFF2-40B4-BE49-F238E27FC236}">
                  <a16:creationId xmlns:a16="http://schemas.microsoft.com/office/drawing/2014/main" id="{4C825613-5ECB-FB75-D618-F8E4EED9B6DF}"/>
                </a:ext>
              </a:extLst>
            </p:cNvPr>
            <p:cNvSpPr txBox="1">
              <a:spLocks/>
            </p:cNvSpPr>
            <p:nvPr/>
          </p:nvSpPr>
          <p:spPr>
            <a:xfrm rot="16200000">
              <a:off x="7169342" y="4354646"/>
              <a:ext cx="2992962" cy="374369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342900" indent="-3429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8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6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4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cs-CZ" sz="1600" b="1" dirty="0"/>
                <a:t>Současné PT metody</a:t>
              </a:r>
            </a:p>
          </p:txBody>
        </p:sp>
        <p:sp>
          <p:nvSpPr>
            <p:cNvPr id="13" name="Zástupný obsah 2">
              <a:extLst>
                <a:ext uri="{FF2B5EF4-FFF2-40B4-BE49-F238E27FC236}">
                  <a16:creationId xmlns:a16="http://schemas.microsoft.com/office/drawing/2014/main" id="{B163DDBE-C455-4B78-145A-57100D8A0B97}"/>
                </a:ext>
              </a:extLst>
            </p:cNvPr>
            <p:cNvSpPr txBox="1">
              <a:spLocks/>
            </p:cNvSpPr>
            <p:nvPr/>
          </p:nvSpPr>
          <p:spPr>
            <a:xfrm rot="16200000">
              <a:off x="7810337" y="3904279"/>
              <a:ext cx="3870971" cy="374369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342900" indent="-3429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8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6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4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cs-CZ" sz="1600" b="1" dirty="0"/>
                <a:t>Psychoterapeut v poli traumatu</a:t>
              </a:r>
            </a:p>
          </p:txBody>
        </p:sp>
        <p:sp>
          <p:nvSpPr>
            <p:cNvPr id="14" name="Zástupný obsah 2">
              <a:extLst>
                <a:ext uri="{FF2B5EF4-FFF2-40B4-BE49-F238E27FC236}">
                  <a16:creationId xmlns:a16="http://schemas.microsoft.com/office/drawing/2014/main" id="{284E4F3A-D772-36FC-49FA-97B4631E8361}"/>
                </a:ext>
              </a:extLst>
            </p:cNvPr>
            <p:cNvSpPr txBox="1">
              <a:spLocks/>
            </p:cNvSpPr>
            <p:nvPr/>
          </p:nvSpPr>
          <p:spPr>
            <a:xfrm rot="16200000">
              <a:off x="8845824" y="3869283"/>
              <a:ext cx="3960000" cy="374369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342900" indent="-3429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8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6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4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cs-CZ" sz="1600" b="1" dirty="0"/>
                <a:t>Integrace, supervize, zkušenosti</a:t>
              </a:r>
            </a:p>
          </p:txBody>
        </p:sp>
        <p:sp>
          <p:nvSpPr>
            <p:cNvPr id="15" name="Zástupný obsah 2">
              <a:extLst>
                <a:ext uri="{FF2B5EF4-FFF2-40B4-BE49-F238E27FC236}">
                  <a16:creationId xmlns:a16="http://schemas.microsoft.com/office/drawing/2014/main" id="{C330E7E9-B65B-7CD2-E4F6-366022D66873}"/>
                </a:ext>
              </a:extLst>
            </p:cNvPr>
            <p:cNvSpPr txBox="1">
              <a:spLocks/>
            </p:cNvSpPr>
            <p:nvPr/>
          </p:nvSpPr>
          <p:spPr>
            <a:xfrm rot="16200000">
              <a:off x="884756" y="4556795"/>
              <a:ext cx="2602123" cy="374369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342900" indent="-3429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8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6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4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cs-CZ" sz="1600" b="1" dirty="0"/>
                <a:t>Situační trauma</a:t>
              </a:r>
            </a:p>
          </p:txBody>
        </p:sp>
        <p:sp>
          <p:nvSpPr>
            <p:cNvPr id="17" name="Zástupný obsah 2">
              <a:extLst>
                <a:ext uri="{FF2B5EF4-FFF2-40B4-BE49-F238E27FC236}">
                  <a16:creationId xmlns:a16="http://schemas.microsoft.com/office/drawing/2014/main" id="{F725BC9C-50B4-0D8E-BC42-0C22B1DE6D19}"/>
                </a:ext>
              </a:extLst>
            </p:cNvPr>
            <p:cNvSpPr txBox="1">
              <a:spLocks/>
            </p:cNvSpPr>
            <p:nvPr/>
          </p:nvSpPr>
          <p:spPr>
            <a:xfrm rot="16200000">
              <a:off x="-772329" y="3979716"/>
              <a:ext cx="3756290" cy="374369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 fontScale="92500"/>
            </a:bodyPr>
            <a:lstStyle>
              <a:lvl1pPr marL="342900" indent="-3429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8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6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4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ts val="1000"/>
                </a:spcBef>
                <a:spcAft>
                  <a:spcPts val="0"/>
                </a:spcAft>
                <a:buClr>
                  <a:schemeClr val="accent1"/>
                </a:buClr>
                <a:buSzPct val="80000"/>
                <a:buFont typeface="Wingdings 3" charset="2"/>
                <a:buChar char=""/>
                <a:defRPr sz="1200" b="0" i="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cs-CZ" sz="1600" b="1" dirty="0"/>
                <a:t>Úvod do psychoterapie traumatu</a:t>
              </a:r>
            </a:p>
          </p:txBody>
        </p:sp>
      </p:grpSp>
      <p:sp>
        <p:nvSpPr>
          <p:cNvPr id="22" name="TextovéPole 21">
            <a:extLst>
              <a:ext uri="{FF2B5EF4-FFF2-40B4-BE49-F238E27FC236}">
                <a16:creationId xmlns:a16="http://schemas.microsoft.com/office/drawing/2014/main" id="{8E3E5246-6AEF-8D5D-901B-6C5CFA66A54C}"/>
              </a:ext>
            </a:extLst>
          </p:cNvPr>
          <p:cNvSpPr txBox="1"/>
          <p:nvPr/>
        </p:nvSpPr>
        <p:spPr>
          <a:xfrm>
            <a:off x="6458868" y="6221579"/>
            <a:ext cx="374370" cy="369332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cs-CZ" b="1" dirty="0">
                <a:solidFill>
                  <a:schemeClr val="bg1"/>
                </a:solidFill>
              </a:rPr>
              <a:t>6</a:t>
            </a:r>
          </a:p>
        </p:txBody>
      </p:sp>
      <p:sp>
        <p:nvSpPr>
          <p:cNvPr id="23" name="TextovéPole 22">
            <a:extLst>
              <a:ext uri="{FF2B5EF4-FFF2-40B4-BE49-F238E27FC236}">
                <a16:creationId xmlns:a16="http://schemas.microsoft.com/office/drawing/2014/main" id="{57563688-E01B-8872-3BC8-EC6DF8D00B23}"/>
              </a:ext>
            </a:extLst>
          </p:cNvPr>
          <p:cNvSpPr txBox="1"/>
          <p:nvPr/>
        </p:nvSpPr>
        <p:spPr>
          <a:xfrm>
            <a:off x="5362913" y="6214953"/>
            <a:ext cx="374370" cy="369332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cs-CZ" b="1" dirty="0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24" name="TextovéPole 23">
            <a:extLst>
              <a:ext uri="{FF2B5EF4-FFF2-40B4-BE49-F238E27FC236}">
                <a16:creationId xmlns:a16="http://schemas.microsoft.com/office/drawing/2014/main" id="{3DE70BEE-52A0-F796-25CD-4BDDAD65BE09}"/>
              </a:ext>
            </a:extLst>
          </p:cNvPr>
          <p:cNvSpPr txBox="1"/>
          <p:nvPr/>
        </p:nvSpPr>
        <p:spPr>
          <a:xfrm>
            <a:off x="4274909" y="6216278"/>
            <a:ext cx="374370" cy="369332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cs-CZ" b="1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25" name="TextovéPole 24">
            <a:extLst>
              <a:ext uri="{FF2B5EF4-FFF2-40B4-BE49-F238E27FC236}">
                <a16:creationId xmlns:a16="http://schemas.microsoft.com/office/drawing/2014/main" id="{92FB2DC8-6BA9-9869-75DA-8959FDED5FF8}"/>
              </a:ext>
            </a:extLst>
          </p:cNvPr>
          <p:cNvSpPr txBox="1"/>
          <p:nvPr/>
        </p:nvSpPr>
        <p:spPr>
          <a:xfrm>
            <a:off x="3210760" y="6209652"/>
            <a:ext cx="374370" cy="369332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cs-CZ" b="1" dirty="0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26" name="TextovéPole 25">
            <a:extLst>
              <a:ext uri="{FF2B5EF4-FFF2-40B4-BE49-F238E27FC236}">
                <a16:creationId xmlns:a16="http://schemas.microsoft.com/office/drawing/2014/main" id="{850CB58E-FB8B-AFF8-546B-558B5F74CBCD}"/>
              </a:ext>
            </a:extLst>
          </p:cNvPr>
          <p:cNvSpPr txBox="1"/>
          <p:nvPr/>
        </p:nvSpPr>
        <p:spPr>
          <a:xfrm>
            <a:off x="1057282" y="6210978"/>
            <a:ext cx="374370" cy="369332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cs-CZ" b="1" dirty="0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27" name="TextovéPole 26">
            <a:extLst>
              <a:ext uri="{FF2B5EF4-FFF2-40B4-BE49-F238E27FC236}">
                <a16:creationId xmlns:a16="http://schemas.microsoft.com/office/drawing/2014/main" id="{6B01A869-BD0B-CA3E-37FB-9F9166494777}"/>
              </a:ext>
            </a:extLst>
          </p:cNvPr>
          <p:cNvSpPr txBox="1"/>
          <p:nvPr/>
        </p:nvSpPr>
        <p:spPr>
          <a:xfrm>
            <a:off x="7524343" y="6221580"/>
            <a:ext cx="374370" cy="369332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cs-CZ" b="1" dirty="0">
                <a:solidFill>
                  <a:schemeClr val="bg1"/>
                </a:solidFill>
              </a:rPr>
              <a:t>7</a:t>
            </a:r>
          </a:p>
        </p:txBody>
      </p:sp>
      <p:sp>
        <p:nvSpPr>
          <p:cNvPr id="28" name="TextovéPole 27">
            <a:extLst>
              <a:ext uri="{FF2B5EF4-FFF2-40B4-BE49-F238E27FC236}">
                <a16:creationId xmlns:a16="http://schemas.microsoft.com/office/drawing/2014/main" id="{DD20D328-202E-F8F8-187F-5A931597F66F}"/>
              </a:ext>
            </a:extLst>
          </p:cNvPr>
          <p:cNvSpPr txBox="1"/>
          <p:nvPr/>
        </p:nvSpPr>
        <p:spPr>
          <a:xfrm>
            <a:off x="8613672" y="6221580"/>
            <a:ext cx="374370" cy="369332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cs-CZ" b="1" dirty="0">
                <a:solidFill>
                  <a:schemeClr val="bg1"/>
                </a:solidFill>
              </a:rPr>
              <a:t>8</a:t>
            </a:r>
          </a:p>
        </p:txBody>
      </p:sp>
      <p:sp>
        <p:nvSpPr>
          <p:cNvPr id="29" name="TextovéPole 28">
            <a:extLst>
              <a:ext uri="{FF2B5EF4-FFF2-40B4-BE49-F238E27FC236}">
                <a16:creationId xmlns:a16="http://schemas.microsoft.com/office/drawing/2014/main" id="{5A639A59-C22B-B2D5-8AC9-1D73FED8BD90}"/>
              </a:ext>
            </a:extLst>
          </p:cNvPr>
          <p:cNvSpPr txBox="1"/>
          <p:nvPr/>
        </p:nvSpPr>
        <p:spPr>
          <a:xfrm>
            <a:off x="9695048" y="6205676"/>
            <a:ext cx="374370" cy="369332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cs-CZ" b="1" dirty="0">
                <a:solidFill>
                  <a:schemeClr val="bg1"/>
                </a:solidFill>
              </a:rPr>
              <a:t>9</a:t>
            </a:r>
          </a:p>
        </p:txBody>
      </p:sp>
      <p:sp>
        <p:nvSpPr>
          <p:cNvPr id="30" name="TextovéPole 29">
            <a:extLst>
              <a:ext uri="{FF2B5EF4-FFF2-40B4-BE49-F238E27FC236}">
                <a16:creationId xmlns:a16="http://schemas.microsoft.com/office/drawing/2014/main" id="{C5EF0087-2CFF-0DE3-B270-C33E22319ECD}"/>
              </a:ext>
            </a:extLst>
          </p:cNvPr>
          <p:cNvSpPr txBox="1"/>
          <p:nvPr/>
        </p:nvSpPr>
        <p:spPr>
          <a:xfrm>
            <a:off x="10712815" y="6213631"/>
            <a:ext cx="482622" cy="369332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cs-CZ" b="1" dirty="0">
                <a:solidFill>
                  <a:schemeClr val="bg1"/>
                </a:solidFill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6177093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D07E2D-AE47-1E82-BF6F-4C3F58C5D6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A29A2F5-269F-2D30-AEB1-D5417EF515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83543" y="2501661"/>
            <a:ext cx="7941338" cy="4028536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70000"/>
              </a:lnSpc>
            </a:pPr>
            <a:r>
              <a:rPr lang="cs-CZ" sz="7200" b="1" dirty="0"/>
              <a:t>Teorie </a:t>
            </a:r>
            <a:r>
              <a:rPr lang="cs-CZ" sz="7200" b="1" dirty="0" err="1"/>
              <a:t>attachmentu</a:t>
            </a:r>
            <a:r>
              <a:rPr lang="cs-CZ" sz="7200" b="1" dirty="0"/>
              <a:t> (</a:t>
            </a:r>
            <a:r>
              <a:rPr lang="cs-CZ" sz="7200" b="1" dirty="0" err="1"/>
              <a:t>Bowlby</a:t>
            </a:r>
            <a:r>
              <a:rPr lang="cs-CZ" sz="7200" b="1" dirty="0"/>
              <a:t>)</a:t>
            </a:r>
          </a:p>
          <a:p>
            <a:pPr>
              <a:lnSpc>
                <a:spcPct val="120000"/>
              </a:lnSpc>
            </a:pPr>
            <a:r>
              <a:rPr lang="cs-CZ" sz="7200" b="1" dirty="0"/>
              <a:t>Psychodynamické a objektově vztahové teorie (</a:t>
            </a:r>
            <a:r>
              <a:rPr lang="cs-CZ" sz="7200" b="1" dirty="0" err="1"/>
              <a:t>Winnicot</a:t>
            </a:r>
            <a:r>
              <a:rPr lang="cs-CZ" sz="7200" b="1" dirty="0"/>
              <a:t>, Klein, </a:t>
            </a:r>
            <a:r>
              <a:rPr lang="cs-CZ" sz="7200" b="1" dirty="0" err="1"/>
              <a:t>Krenberg</a:t>
            </a:r>
            <a:r>
              <a:rPr lang="cs-CZ" sz="7200" b="1" dirty="0"/>
              <a:t>)</a:t>
            </a:r>
          </a:p>
          <a:p>
            <a:pPr>
              <a:lnSpc>
                <a:spcPct val="170000"/>
              </a:lnSpc>
            </a:pPr>
            <a:r>
              <a:rPr lang="cs-CZ" sz="7200" b="1" dirty="0"/>
              <a:t>Teorie psychosociálního vývoje (Erik </a:t>
            </a:r>
            <a:r>
              <a:rPr lang="cs-CZ" sz="7200" b="1" dirty="0" err="1"/>
              <a:t>Erikson</a:t>
            </a:r>
            <a:r>
              <a:rPr lang="cs-CZ" sz="7200" b="1" dirty="0"/>
              <a:t>)</a:t>
            </a:r>
          </a:p>
          <a:p>
            <a:pPr>
              <a:lnSpc>
                <a:spcPct val="170000"/>
              </a:lnSpc>
            </a:pPr>
            <a:r>
              <a:rPr lang="cs-CZ" sz="7200" b="1" dirty="0"/>
              <a:t>Vývojová neurobiologie (</a:t>
            </a:r>
            <a:r>
              <a:rPr lang="cs-CZ" sz="7200" b="1" dirty="0" err="1"/>
              <a:t>Shore</a:t>
            </a:r>
            <a:r>
              <a:rPr lang="cs-CZ" sz="7200" b="1" dirty="0"/>
              <a:t>, </a:t>
            </a:r>
            <a:r>
              <a:rPr lang="cs-CZ" sz="7200" b="1" dirty="0" err="1"/>
              <a:t>Siegel</a:t>
            </a:r>
            <a:r>
              <a:rPr lang="cs-CZ" sz="7200" b="1" dirty="0"/>
              <a:t>, Perry)</a:t>
            </a:r>
          </a:p>
          <a:p>
            <a:pPr>
              <a:lnSpc>
                <a:spcPct val="170000"/>
              </a:lnSpc>
            </a:pPr>
            <a:r>
              <a:rPr lang="cs-CZ" sz="7200" b="1" dirty="0"/>
              <a:t>Teorie vývoje </a:t>
            </a:r>
            <a:r>
              <a:rPr lang="cs-CZ" sz="7200" b="1" dirty="0" err="1"/>
              <a:t>self</a:t>
            </a:r>
            <a:r>
              <a:rPr lang="cs-CZ" sz="7200" b="1" dirty="0"/>
              <a:t> (Kohut, Stern)</a:t>
            </a:r>
          </a:p>
          <a:p>
            <a:pPr>
              <a:lnSpc>
                <a:spcPct val="170000"/>
              </a:lnSpc>
            </a:pPr>
            <a:r>
              <a:rPr lang="cs-CZ" sz="7200" b="1" dirty="0" err="1"/>
              <a:t>Polyvygální</a:t>
            </a:r>
            <a:r>
              <a:rPr lang="cs-CZ" sz="7200" b="1" dirty="0"/>
              <a:t> teorie (</a:t>
            </a:r>
            <a:r>
              <a:rPr lang="cs-CZ" sz="7200" b="1" dirty="0" err="1"/>
              <a:t>Porges</a:t>
            </a:r>
            <a:r>
              <a:rPr lang="cs-CZ" sz="7200" b="1" dirty="0"/>
              <a:t>)</a:t>
            </a:r>
          </a:p>
          <a:p>
            <a:pPr>
              <a:lnSpc>
                <a:spcPct val="170000"/>
              </a:lnSpc>
            </a:pPr>
            <a:r>
              <a:rPr lang="cs-CZ" sz="7200" b="1" dirty="0"/>
              <a:t>Teorie strukturální disociace (Hart, </a:t>
            </a:r>
            <a:r>
              <a:rPr lang="cs-CZ" sz="7200" b="1" dirty="0" err="1"/>
              <a:t>Steele</a:t>
            </a:r>
            <a:r>
              <a:rPr lang="cs-CZ" sz="7200" b="1" dirty="0"/>
              <a:t>)</a:t>
            </a:r>
          </a:p>
          <a:p>
            <a:endParaRPr lang="cs-CZ" sz="4800" b="1" dirty="0"/>
          </a:p>
          <a:p>
            <a:endParaRPr lang="cs-CZ" sz="4800" b="1" dirty="0"/>
          </a:p>
          <a:p>
            <a:endParaRPr lang="cs-CZ" sz="4800" b="1" dirty="0"/>
          </a:p>
          <a:p>
            <a:pPr algn="ctr"/>
            <a:endParaRPr lang="cs-CZ" sz="4800" b="1" dirty="0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B89B5AF8-D482-6E6E-452D-AE45DFDDA1E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83543" y="641396"/>
            <a:ext cx="882491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b="1" dirty="0"/>
              <a:t>Základní teorie vztahující se k psychoterapii vývojového traumatu</a:t>
            </a:r>
            <a:endParaRPr lang="cs-CZ" sz="3600" dirty="0">
              <a:solidFill>
                <a:srgbClr val="CD6A2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723403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C3D6E4-C681-8FE9-5F68-7D08285180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C9CA12F-0E78-9BCA-E978-DE1FAC99A8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25331" y="3883661"/>
            <a:ext cx="7941338" cy="1054100"/>
          </a:xfrm>
        </p:spPr>
        <p:txBody>
          <a:bodyPr>
            <a:normAutofit fontScale="92500"/>
          </a:bodyPr>
          <a:lstStyle/>
          <a:p>
            <a:pPr algn="ctr"/>
            <a:r>
              <a:rPr lang="cs-CZ" sz="4800" b="1" dirty="0"/>
              <a:t> </a:t>
            </a:r>
            <a:r>
              <a:rPr lang="cs-CZ" sz="5400" b="1" dirty="0"/>
              <a:t>VYHÝBAT SE FASCINACI</a:t>
            </a:r>
            <a:endParaRPr lang="cs-CZ" sz="4800" b="1" dirty="0"/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D41823ED-429F-C59C-FDF0-55576A34957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40730" y="657480"/>
            <a:ext cx="882491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altLang="cs-CZ" sz="4000" b="1" dirty="0">
                <a:solidFill>
                  <a:srgbClr val="CD6A2D"/>
                </a:solidFill>
              </a:rPr>
              <a:t>ZÁKLADNÍ PŘÍSTUPY A OBECNÉ PRINCIPY</a:t>
            </a:r>
            <a:endParaRPr lang="cs-CZ" sz="3600" dirty="0">
              <a:solidFill>
                <a:srgbClr val="CD6A2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22021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A43892-E544-164A-14DB-692EAF975C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3F6536E-4132-42A5-A75D-72C8053266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18027" y="1510472"/>
            <a:ext cx="5714656" cy="70802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cs-CZ" sz="2800" b="1" dirty="0">
                <a:solidFill>
                  <a:schemeClr val="bg1"/>
                </a:solidFill>
              </a:rPr>
              <a:t>terapeutický</a:t>
            </a:r>
            <a:r>
              <a:rPr lang="cs-CZ" sz="2800" b="1" dirty="0"/>
              <a:t> </a:t>
            </a:r>
            <a:r>
              <a:rPr lang="cs-CZ" sz="2800" b="1" dirty="0">
                <a:solidFill>
                  <a:schemeClr val="bg1"/>
                </a:solidFill>
              </a:rPr>
              <a:t>proces</a:t>
            </a:r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702779B5-D204-3577-0F1C-9FA5DC0590F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4827" y="869771"/>
            <a:ext cx="8824913" cy="7080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altLang="cs-CZ" sz="4000" b="1" dirty="0">
                <a:solidFill>
                  <a:srgbClr val="CD6A2D"/>
                </a:solidFill>
              </a:rPr>
              <a:t>ZÁKLADNÍ PŘÍSTUPY A PRINCIPY</a:t>
            </a:r>
            <a:endParaRPr lang="cs-CZ" sz="3600" dirty="0">
              <a:solidFill>
                <a:srgbClr val="CD6A2D"/>
              </a:solidFill>
            </a:endParaRP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1F5A30C9-CC71-1F68-C4B1-CF495E980BA9}"/>
              </a:ext>
            </a:extLst>
          </p:cNvPr>
          <p:cNvSpPr txBox="1"/>
          <p:nvPr/>
        </p:nvSpPr>
        <p:spPr>
          <a:xfrm>
            <a:off x="3477054" y="3870063"/>
            <a:ext cx="555562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 </a:t>
            </a:r>
            <a:r>
              <a:rPr lang="cs-CZ" sz="4400" b="1" dirty="0"/>
              <a:t>PŘÍPRAVNÁ FÁZE</a:t>
            </a:r>
            <a:endParaRPr lang="cs-CZ" b="1" dirty="0"/>
          </a:p>
        </p:txBody>
      </p:sp>
    </p:spTree>
    <p:extLst>
      <p:ext uri="{BB962C8B-B14F-4D97-AF65-F5344CB8AC3E}">
        <p14:creationId xmlns:p14="http://schemas.microsoft.com/office/powerpoint/2010/main" val="15405063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8E4205-46C1-AC3E-5607-E00319E4B1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A7F235B-E0AB-9930-E4C3-18B0ACB0A1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18027" y="1510472"/>
            <a:ext cx="5714656" cy="70802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cs-CZ" sz="2800" b="1" dirty="0">
                <a:solidFill>
                  <a:schemeClr val="bg1"/>
                </a:solidFill>
              </a:rPr>
              <a:t>terapeutický</a:t>
            </a:r>
            <a:r>
              <a:rPr lang="cs-CZ" sz="2800" b="1" dirty="0"/>
              <a:t> </a:t>
            </a:r>
            <a:r>
              <a:rPr lang="cs-CZ" sz="2800" b="1" dirty="0">
                <a:solidFill>
                  <a:schemeClr val="bg1"/>
                </a:solidFill>
              </a:rPr>
              <a:t>proces</a:t>
            </a:r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D3038B9A-B87F-6CBF-BF66-7071DC887E8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4827" y="869771"/>
            <a:ext cx="8824913" cy="7080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altLang="cs-CZ" sz="4000" b="1" dirty="0">
                <a:solidFill>
                  <a:srgbClr val="CD6A2D"/>
                </a:solidFill>
              </a:rPr>
              <a:t>ZÁKLADNÍ PŘÍSTUPY A PRINCIPY</a:t>
            </a:r>
            <a:endParaRPr lang="cs-CZ" sz="3600" dirty="0">
              <a:solidFill>
                <a:srgbClr val="CD6A2D"/>
              </a:solidFill>
            </a:endParaRP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26ED9D99-43BB-807A-AE83-BDE12BBF2A12}"/>
              </a:ext>
            </a:extLst>
          </p:cNvPr>
          <p:cNvSpPr txBox="1"/>
          <p:nvPr/>
        </p:nvSpPr>
        <p:spPr>
          <a:xfrm>
            <a:off x="2128298" y="3429000"/>
            <a:ext cx="793540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dirty="0"/>
              <a:t> </a:t>
            </a:r>
            <a:r>
              <a:rPr lang="cs-CZ" sz="4400" b="1" dirty="0"/>
              <a:t>VHODNÉ </a:t>
            </a:r>
          </a:p>
          <a:p>
            <a:pPr algn="ctr"/>
            <a:r>
              <a:rPr lang="cs-CZ" sz="4400" b="1" dirty="0"/>
              <a:t>NAČASOVÁNÍ A TEMPO</a:t>
            </a:r>
          </a:p>
        </p:txBody>
      </p:sp>
    </p:spTree>
    <p:extLst>
      <p:ext uri="{BB962C8B-B14F-4D97-AF65-F5344CB8AC3E}">
        <p14:creationId xmlns:p14="http://schemas.microsoft.com/office/powerpoint/2010/main" val="1744630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42A970-1FDA-2048-1693-A226D07019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28A1065-123A-88B1-86A7-B16F3A007F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18027" y="1510472"/>
            <a:ext cx="5714656" cy="70802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cs-CZ" sz="2800" b="1" dirty="0">
                <a:solidFill>
                  <a:schemeClr val="bg1"/>
                </a:solidFill>
              </a:rPr>
              <a:t>terapeutický</a:t>
            </a:r>
            <a:r>
              <a:rPr lang="cs-CZ" sz="2800" b="1" dirty="0"/>
              <a:t> </a:t>
            </a:r>
            <a:r>
              <a:rPr lang="cs-CZ" sz="2800" b="1" dirty="0">
                <a:solidFill>
                  <a:schemeClr val="bg1"/>
                </a:solidFill>
              </a:rPr>
              <a:t>proces</a:t>
            </a:r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1CB8C260-9460-3636-9A6C-197301EB4AF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4827" y="869771"/>
            <a:ext cx="8824913" cy="7080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altLang="cs-CZ" sz="4000" b="1" dirty="0">
                <a:solidFill>
                  <a:srgbClr val="CD6A2D"/>
                </a:solidFill>
              </a:rPr>
              <a:t>ZÁKLADNÍ PŘÍSTUPY A PRINCIPY</a:t>
            </a:r>
            <a:endParaRPr lang="cs-CZ" sz="3600" dirty="0">
              <a:solidFill>
                <a:srgbClr val="CD6A2D"/>
              </a:solidFill>
            </a:endParaRP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ACE64D7E-3E17-8513-F45B-BA65CA8D12AF}"/>
              </a:ext>
            </a:extLst>
          </p:cNvPr>
          <p:cNvSpPr txBox="1"/>
          <p:nvPr/>
        </p:nvSpPr>
        <p:spPr>
          <a:xfrm>
            <a:off x="2128298" y="3810662"/>
            <a:ext cx="793540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dirty="0"/>
              <a:t> </a:t>
            </a:r>
            <a:r>
              <a:rPr lang="cs-CZ" sz="4400" b="1" dirty="0"/>
              <a:t>PROPRACOVÁNÍ OSOBNÍ HISTORIE KLIENTA</a:t>
            </a:r>
          </a:p>
        </p:txBody>
      </p:sp>
    </p:spTree>
    <p:extLst>
      <p:ext uri="{BB962C8B-B14F-4D97-AF65-F5344CB8AC3E}">
        <p14:creationId xmlns:p14="http://schemas.microsoft.com/office/powerpoint/2010/main" val="41084700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8C0AF7-B218-2DED-165C-7635F49565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9FFD1706-EFCA-4820-0F40-DAEFDE85E2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18027" y="1510472"/>
            <a:ext cx="5714656" cy="70802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cs-CZ" sz="2800" b="1" dirty="0">
                <a:solidFill>
                  <a:schemeClr val="bg1"/>
                </a:solidFill>
              </a:rPr>
              <a:t>terapeutický</a:t>
            </a:r>
            <a:r>
              <a:rPr lang="cs-CZ" sz="2800" b="1" dirty="0"/>
              <a:t> </a:t>
            </a:r>
            <a:r>
              <a:rPr lang="cs-CZ" sz="2800" b="1" dirty="0">
                <a:solidFill>
                  <a:schemeClr val="bg1"/>
                </a:solidFill>
              </a:rPr>
              <a:t>proces</a:t>
            </a:r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BE11B069-AA09-5028-07C6-4C700BCFF71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4827" y="869771"/>
            <a:ext cx="8824913" cy="7080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altLang="cs-CZ" sz="4000" b="1" dirty="0">
                <a:solidFill>
                  <a:srgbClr val="CD6A2D"/>
                </a:solidFill>
              </a:rPr>
              <a:t>ZÁKLADNÍ PŘÍSTUPY A PRINCIPY</a:t>
            </a:r>
            <a:endParaRPr lang="cs-CZ" sz="3600" dirty="0">
              <a:solidFill>
                <a:srgbClr val="CD6A2D"/>
              </a:solidFill>
            </a:endParaRP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174A1878-1637-4F69-283F-0EFD17A4A6C5}"/>
              </a:ext>
            </a:extLst>
          </p:cNvPr>
          <p:cNvSpPr txBox="1"/>
          <p:nvPr/>
        </p:nvSpPr>
        <p:spPr>
          <a:xfrm>
            <a:off x="2128298" y="3577675"/>
            <a:ext cx="7935403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dirty="0"/>
              <a:t> </a:t>
            </a:r>
            <a:r>
              <a:rPr lang="cs-CZ" sz="4400" b="1" dirty="0"/>
              <a:t>OPAKOVANÉ EPIZODY „ROZPADÁNÍ A SKLÁDÁNÍ </a:t>
            </a:r>
          </a:p>
          <a:p>
            <a:pPr algn="ctr"/>
            <a:r>
              <a:rPr lang="cs-CZ" sz="4400" b="1" dirty="0"/>
              <a:t>- SPIRÁLA</a:t>
            </a:r>
          </a:p>
        </p:txBody>
      </p:sp>
    </p:spTree>
    <p:extLst>
      <p:ext uri="{BB962C8B-B14F-4D97-AF65-F5344CB8AC3E}">
        <p14:creationId xmlns:p14="http://schemas.microsoft.com/office/powerpoint/2010/main" val="18822176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06F1BD-ED9E-B553-8837-D9EB84B8D9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94751CC-B268-ACCB-71BC-DD92F134EE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18027" y="1510472"/>
            <a:ext cx="5714656" cy="70802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cs-CZ" sz="2800" b="1" dirty="0">
                <a:solidFill>
                  <a:schemeClr val="bg1"/>
                </a:solidFill>
              </a:rPr>
              <a:t>terapeutický</a:t>
            </a:r>
            <a:r>
              <a:rPr lang="cs-CZ" sz="2800" b="1" dirty="0"/>
              <a:t> </a:t>
            </a:r>
            <a:r>
              <a:rPr lang="cs-CZ" sz="2800" b="1" dirty="0">
                <a:solidFill>
                  <a:schemeClr val="bg1"/>
                </a:solidFill>
              </a:rPr>
              <a:t>proces</a:t>
            </a:r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21036095-EED0-6F2E-ECBB-6E9B14A4BF7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4827" y="869771"/>
            <a:ext cx="8824913" cy="7080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altLang="cs-CZ" sz="4000" b="1" dirty="0">
                <a:solidFill>
                  <a:srgbClr val="CD6A2D"/>
                </a:solidFill>
              </a:rPr>
              <a:t>ZÁKLADNÍ PŘÍSTUPY A PRINCIPY</a:t>
            </a:r>
            <a:endParaRPr lang="cs-CZ" sz="3600" dirty="0">
              <a:solidFill>
                <a:srgbClr val="CD6A2D"/>
              </a:solidFill>
            </a:endParaRP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E297B305-4BD0-9143-79B0-E248B5E091E4}"/>
              </a:ext>
            </a:extLst>
          </p:cNvPr>
          <p:cNvSpPr txBox="1"/>
          <p:nvPr/>
        </p:nvSpPr>
        <p:spPr>
          <a:xfrm>
            <a:off x="2128298" y="3808263"/>
            <a:ext cx="793540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dirty="0"/>
              <a:t> </a:t>
            </a:r>
            <a:r>
              <a:rPr lang="cs-CZ" sz="4400" b="1" dirty="0"/>
              <a:t>POSTRAUMATICKÝ RŮST V NĚKTERÝCH OBLASTECH</a:t>
            </a:r>
          </a:p>
        </p:txBody>
      </p:sp>
    </p:spTree>
    <p:extLst>
      <p:ext uri="{BB962C8B-B14F-4D97-AF65-F5344CB8AC3E}">
        <p14:creationId xmlns:p14="http://schemas.microsoft.com/office/powerpoint/2010/main" val="379711694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160E5B-4FB3-F3A9-09BC-F00CA2AB72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6D19317-66C5-A581-A0AD-83879AFCC4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18027" y="1510472"/>
            <a:ext cx="5714656" cy="70802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cs-CZ" sz="2800" b="1" dirty="0">
                <a:solidFill>
                  <a:schemeClr val="bg1"/>
                </a:solidFill>
              </a:rPr>
              <a:t>terapeutický</a:t>
            </a:r>
            <a:r>
              <a:rPr lang="cs-CZ" sz="2800" b="1" dirty="0"/>
              <a:t> </a:t>
            </a:r>
            <a:r>
              <a:rPr lang="cs-CZ" sz="2800" b="1" dirty="0">
                <a:solidFill>
                  <a:schemeClr val="bg1"/>
                </a:solidFill>
              </a:rPr>
              <a:t>proces</a:t>
            </a:r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CD5BE73D-450A-723B-CD76-1968987A3AD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4827" y="869771"/>
            <a:ext cx="8824913" cy="7080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altLang="cs-CZ" sz="4000" b="1" dirty="0">
                <a:solidFill>
                  <a:srgbClr val="CD6A2D"/>
                </a:solidFill>
              </a:rPr>
              <a:t>ZÁKLADNÍ PŘÍSTUPY A PRINCIPY</a:t>
            </a:r>
            <a:endParaRPr lang="cs-CZ" sz="3600" dirty="0">
              <a:solidFill>
                <a:srgbClr val="CD6A2D"/>
              </a:solidFill>
            </a:endParaRP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123B89E5-E998-E25F-620C-B82E52F506CD}"/>
              </a:ext>
            </a:extLst>
          </p:cNvPr>
          <p:cNvSpPr txBox="1"/>
          <p:nvPr/>
        </p:nvSpPr>
        <p:spPr>
          <a:xfrm>
            <a:off x="2128298" y="3808263"/>
            <a:ext cx="79354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dirty="0"/>
              <a:t> </a:t>
            </a:r>
            <a:r>
              <a:rPr lang="cs-CZ" sz="4400" b="1" dirty="0"/>
              <a:t>NOVÁ IDENTITA</a:t>
            </a:r>
          </a:p>
        </p:txBody>
      </p:sp>
    </p:spTree>
    <p:extLst>
      <p:ext uri="{BB962C8B-B14F-4D97-AF65-F5344CB8AC3E}">
        <p14:creationId xmlns:p14="http://schemas.microsoft.com/office/powerpoint/2010/main" val="31129679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8B0C0F0-E56D-DDE6-692C-20D013DDF9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4F1B02E-9D82-80FF-7AD2-C4538D8536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18027" y="1510472"/>
            <a:ext cx="5714656" cy="70802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cs-CZ" sz="2800" b="1" dirty="0">
                <a:solidFill>
                  <a:schemeClr val="bg1"/>
                </a:solidFill>
              </a:rPr>
              <a:t>terapeutický</a:t>
            </a:r>
            <a:r>
              <a:rPr lang="cs-CZ" sz="2800" b="1" dirty="0"/>
              <a:t> </a:t>
            </a:r>
            <a:r>
              <a:rPr lang="cs-CZ" sz="2800" b="1" dirty="0">
                <a:solidFill>
                  <a:schemeClr val="bg1"/>
                </a:solidFill>
              </a:rPr>
              <a:t>proces</a:t>
            </a:r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B0D38CA9-1D6A-3067-6966-2061EDB597D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4827" y="869771"/>
            <a:ext cx="8824913" cy="7080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altLang="cs-CZ" sz="4000" b="1" dirty="0">
                <a:solidFill>
                  <a:srgbClr val="CD6A2D"/>
                </a:solidFill>
              </a:rPr>
              <a:t>ZÁKLADNÍ PŘÍSTUPY A PRINCIPY</a:t>
            </a:r>
            <a:endParaRPr lang="cs-CZ" sz="3600" dirty="0">
              <a:solidFill>
                <a:srgbClr val="CD6A2D"/>
              </a:solidFill>
            </a:endParaRP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337E72CE-1C5A-B94D-0385-07983E450253}"/>
              </a:ext>
            </a:extLst>
          </p:cNvPr>
          <p:cNvSpPr txBox="1"/>
          <p:nvPr/>
        </p:nvSpPr>
        <p:spPr>
          <a:xfrm>
            <a:off x="3723544" y="3729162"/>
            <a:ext cx="555562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/>
              <a:t> </a:t>
            </a:r>
            <a:r>
              <a:rPr lang="cs-CZ" sz="4400" b="1" dirty="0"/>
              <a:t>STEPPING STONES</a:t>
            </a:r>
            <a:endParaRPr lang="cs-CZ" b="1" dirty="0"/>
          </a:p>
        </p:txBody>
      </p:sp>
    </p:spTree>
    <p:extLst>
      <p:ext uri="{BB962C8B-B14F-4D97-AF65-F5344CB8AC3E}">
        <p14:creationId xmlns:p14="http://schemas.microsoft.com/office/powerpoint/2010/main" val="32500183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35FB8A-02FE-ED6F-06D8-E7601874E2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51707E6-80B6-899D-5C71-FB811F0437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18027" y="1510472"/>
            <a:ext cx="5714656" cy="70802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cs-CZ" sz="2800" b="1" dirty="0">
                <a:solidFill>
                  <a:schemeClr val="bg1"/>
                </a:solidFill>
              </a:rPr>
              <a:t>terapeutický</a:t>
            </a:r>
            <a:r>
              <a:rPr lang="cs-CZ" sz="2800" b="1" dirty="0"/>
              <a:t> </a:t>
            </a:r>
            <a:r>
              <a:rPr lang="cs-CZ" sz="2800" b="1" dirty="0">
                <a:solidFill>
                  <a:schemeClr val="bg1"/>
                </a:solidFill>
              </a:rPr>
              <a:t>proces</a:t>
            </a:r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36181CA8-C1E1-E210-431F-9204E38AED4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4827" y="869771"/>
            <a:ext cx="8824913" cy="7080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altLang="cs-CZ" sz="4000" b="1" dirty="0">
                <a:solidFill>
                  <a:srgbClr val="CD6A2D"/>
                </a:solidFill>
              </a:rPr>
              <a:t>ZÁKLADNÍ PŘÍSTUPY A PRINCIPY</a:t>
            </a:r>
            <a:endParaRPr lang="cs-CZ" sz="3600" dirty="0">
              <a:solidFill>
                <a:srgbClr val="CD6A2D"/>
              </a:solidFill>
            </a:endParaRP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84A89C2F-8DA5-A219-EBB2-2122B0317F68}"/>
              </a:ext>
            </a:extLst>
          </p:cNvPr>
          <p:cNvSpPr txBox="1"/>
          <p:nvPr/>
        </p:nvSpPr>
        <p:spPr>
          <a:xfrm>
            <a:off x="2128298" y="3810662"/>
            <a:ext cx="793540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dirty="0"/>
              <a:t> </a:t>
            </a:r>
            <a:r>
              <a:rPr lang="cs-CZ" sz="4400" b="1" dirty="0"/>
              <a:t>MRTVÁ A ŽIVÁ VODA</a:t>
            </a:r>
          </a:p>
        </p:txBody>
      </p:sp>
    </p:spTree>
    <p:extLst>
      <p:ext uri="{BB962C8B-B14F-4D97-AF65-F5344CB8AC3E}">
        <p14:creationId xmlns:p14="http://schemas.microsoft.com/office/powerpoint/2010/main" val="235268953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9196F0-E3C0-DEAD-ABF7-BDD5AB5A81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642AA09-5397-9DE4-E447-74515128D6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18027" y="1510472"/>
            <a:ext cx="5714656" cy="70802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cs-CZ" sz="2800" b="1" dirty="0">
                <a:solidFill>
                  <a:schemeClr val="bg1"/>
                </a:solidFill>
              </a:rPr>
              <a:t>terapeutický</a:t>
            </a:r>
            <a:r>
              <a:rPr lang="cs-CZ" sz="2800" b="1" dirty="0"/>
              <a:t> </a:t>
            </a:r>
            <a:r>
              <a:rPr lang="cs-CZ" sz="2800" b="1" dirty="0">
                <a:solidFill>
                  <a:schemeClr val="bg1"/>
                </a:solidFill>
              </a:rPr>
              <a:t>proces</a:t>
            </a:r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2B06642F-FCB4-5778-B9A8-888B970D975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4827" y="869771"/>
            <a:ext cx="8824913" cy="7080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altLang="cs-CZ" sz="4000" b="1" dirty="0">
                <a:solidFill>
                  <a:srgbClr val="CD6A2D"/>
                </a:solidFill>
              </a:rPr>
              <a:t>ZÁKLADNÍ PŘÍSTUPY A PRINCIPY</a:t>
            </a:r>
            <a:endParaRPr lang="cs-CZ" sz="3600" dirty="0">
              <a:solidFill>
                <a:srgbClr val="CD6A2D"/>
              </a:solidFill>
            </a:endParaRP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674DB4B0-AE1D-29D7-99F3-A2223171D5A8}"/>
              </a:ext>
            </a:extLst>
          </p:cNvPr>
          <p:cNvSpPr txBox="1"/>
          <p:nvPr/>
        </p:nvSpPr>
        <p:spPr>
          <a:xfrm>
            <a:off x="2128298" y="3810662"/>
            <a:ext cx="793540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dirty="0"/>
              <a:t> </a:t>
            </a:r>
            <a:r>
              <a:rPr lang="cs-CZ" sz="4400" b="1" dirty="0"/>
              <a:t>PROPOJOVÁNÍ S DOBRÝMI ZÁŽITKY A ZDROJI V SEZENÍ</a:t>
            </a:r>
          </a:p>
        </p:txBody>
      </p:sp>
    </p:spTree>
    <p:extLst>
      <p:ext uri="{BB962C8B-B14F-4D97-AF65-F5344CB8AC3E}">
        <p14:creationId xmlns:p14="http://schemas.microsoft.com/office/powerpoint/2010/main" val="195632415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FEB936-7C22-7F94-A0B5-A5A17DD043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17AEECED-8CF2-49AF-20B4-439F6482DD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18027" y="1510472"/>
            <a:ext cx="5714656" cy="70802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cs-CZ" sz="2800" b="1" dirty="0">
                <a:solidFill>
                  <a:schemeClr val="bg1"/>
                </a:solidFill>
              </a:rPr>
              <a:t>terapeutický</a:t>
            </a:r>
            <a:r>
              <a:rPr lang="cs-CZ" sz="2800" b="1" dirty="0"/>
              <a:t> </a:t>
            </a:r>
            <a:r>
              <a:rPr lang="cs-CZ" sz="2800" b="1" dirty="0">
                <a:solidFill>
                  <a:schemeClr val="bg1"/>
                </a:solidFill>
              </a:rPr>
              <a:t>proces</a:t>
            </a:r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494533F2-F4E7-3ED6-BC0A-EB0E4EEEE9A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4827" y="869771"/>
            <a:ext cx="8824913" cy="7080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altLang="cs-CZ" sz="4000" b="1" dirty="0">
                <a:solidFill>
                  <a:srgbClr val="CD6A2D"/>
                </a:solidFill>
              </a:rPr>
              <a:t>ZÁKLADNÍ PŘÍSTUPY A PRINCIPY</a:t>
            </a:r>
            <a:endParaRPr lang="cs-CZ" sz="3600" dirty="0">
              <a:solidFill>
                <a:srgbClr val="CD6A2D"/>
              </a:solidFill>
            </a:endParaRP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C51C2EBB-7FE1-BEED-14DF-BD073F0227AB}"/>
              </a:ext>
            </a:extLst>
          </p:cNvPr>
          <p:cNvSpPr txBox="1"/>
          <p:nvPr/>
        </p:nvSpPr>
        <p:spPr>
          <a:xfrm>
            <a:off x="2128298" y="3808263"/>
            <a:ext cx="793540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dirty="0"/>
              <a:t> </a:t>
            </a:r>
            <a:r>
              <a:rPr lang="cs-CZ" sz="4400" b="1" dirty="0"/>
              <a:t>MOŽNÉ INTERFERENCE TERAPEUT A KLIENT</a:t>
            </a:r>
          </a:p>
        </p:txBody>
      </p:sp>
    </p:spTree>
    <p:extLst>
      <p:ext uri="{BB962C8B-B14F-4D97-AF65-F5344CB8AC3E}">
        <p14:creationId xmlns:p14="http://schemas.microsoft.com/office/powerpoint/2010/main" val="323914823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59BD27-BB90-60F2-9D0A-FBB9502C75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DD27C99F-C4EF-B455-C57E-CD28DC07DA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18027" y="1510472"/>
            <a:ext cx="5714656" cy="70802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cs-CZ" sz="2800" b="1" dirty="0">
                <a:solidFill>
                  <a:schemeClr val="bg1"/>
                </a:solidFill>
              </a:rPr>
              <a:t>terapeutický</a:t>
            </a:r>
            <a:r>
              <a:rPr lang="cs-CZ" sz="2800" b="1" dirty="0"/>
              <a:t> </a:t>
            </a:r>
            <a:r>
              <a:rPr lang="cs-CZ" sz="2800" b="1" dirty="0">
                <a:solidFill>
                  <a:schemeClr val="bg1"/>
                </a:solidFill>
              </a:rPr>
              <a:t>proces</a:t>
            </a:r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698B953C-A419-3B37-0676-402CC5ADC03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4827" y="869771"/>
            <a:ext cx="8824913" cy="7080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altLang="cs-CZ" sz="4000" b="1" dirty="0">
                <a:solidFill>
                  <a:srgbClr val="CD6A2D"/>
                </a:solidFill>
              </a:rPr>
              <a:t>ZÁKLADNÍ PŘÍSTUPY A PRINCIPY</a:t>
            </a:r>
            <a:endParaRPr lang="cs-CZ" sz="3600" dirty="0">
              <a:solidFill>
                <a:srgbClr val="CD6A2D"/>
              </a:solidFill>
            </a:endParaRP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92CF36C5-54D1-3CBC-BDE4-9EAD64BE9D8A}"/>
              </a:ext>
            </a:extLst>
          </p:cNvPr>
          <p:cNvSpPr txBox="1"/>
          <p:nvPr/>
        </p:nvSpPr>
        <p:spPr>
          <a:xfrm>
            <a:off x="2128298" y="3577675"/>
            <a:ext cx="7935403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dirty="0"/>
              <a:t> </a:t>
            </a:r>
            <a:r>
              <a:rPr lang="cs-CZ" sz="4400" b="1" dirty="0"/>
              <a:t>VZTAH TERAPEUT KLIENT PROCHÁZÍ VÝVOJOVÝMI FÁZEMI</a:t>
            </a:r>
          </a:p>
        </p:txBody>
      </p:sp>
    </p:spTree>
    <p:extLst>
      <p:ext uri="{BB962C8B-B14F-4D97-AF65-F5344CB8AC3E}">
        <p14:creationId xmlns:p14="http://schemas.microsoft.com/office/powerpoint/2010/main" val="127555773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8CDF03-320D-BCDD-6A7A-48056DEECE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6E3B4028-1465-3D00-8B88-3A86F90C35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18027" y="1510472"/>
            <a:ext cx="5714656" cy="70802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cs-CZ" sz="2800" b="1" dirty="0">
                <a:solidFill>
                  <a:schemeClr val="bg1"/>
                </a:solidFill>
              </a:rPr>
              <a:t>terapeutický</a:t>
            </a:r>
            <a:r>
              <a:rPr lang="cs-CZ" sz="2800" b="1" dirty="0"/>
              <a:t> </a:t>
            </a:r>
            <a:r>
              <a:rPr lang="cs-CZ" sz="2800" b="1" dirty="0">
                <a:solidFill>
                  <a:schemeClr val="bg1"/>
                </a:solidFill>
              </a:rPr>
              <a:t>proces</a:t>
            </a:r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FDF0C88C-5442-24C8-DE1E-2A783CEE249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24827" y="869771"/>
            <a:ext cx="8824913" cy="7080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altLang="cs-CZ" sz="4000" b="1" dirty="0">
                <a:solidFill>
                  <a:srgbClr val="CD6A2D"/>
                </a:solidFill>
              </a:rPr>
              <a:t>ZÁKLADNÍ PŘÍSTUPY A PRINCIPY</a:t>
            </a:r>
            <a:endParaRPr lang="cs-CZ" sz="3600" dirty="0">
              <a:solidFill>
                <a:srgbClr val="CD6A2D"/>
              </a:solidFill>
            </a:endParaRP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0957B709-1E0B-C48F-4054-515A295F32C5}"/>
              </a:ext>
            </a:extLst>
          </p:cNvPr>
          <p:cNvSpPr txBox="1"/>
          <p:nvPr/>
        </p:nvSpPr>
        <p:spPr>
          <a:xfrm>
            <a:off x="2128298" y="3760967"/>
            <a:ext cx="793540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dirty="0"/>
              <a:t> </a:t>
            </a:r>
            <a:r>
              <a:rPr lang="cs-CZ" sz="4400" b="1" dirty="0"/>
              <a:t>STRATEGIE „ČERVENÁ NIT“ vs. „AD-HOC“</a:t>
            </a:r>
            <a:endParaRPr lang="cs-CZ" b="1" dirty="0"/>
          </a:p>
        </p:txBody>
      </p:sp>
    </p:spTree>
    <p:extLst>
      <p:ext uri="{BB962C8B-B14F-4D97-AF65-F5344CB8AC3E}">
        <p14:creationId xmlns:p14="http://schemas.microsoft.com/office/powerpoint/2010/main" val="166356790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6CBDB45-0A58-945A-4067-A8BB1D4985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1052108-A8B0-0AA3-E289-0F36B3B702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36788" y="1307940"/>
            <a:ext cx="6495637" cy="9894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cs-CZ" sz="3600" b="1" dirty="0">
                <a:solidFill>
                  <a:schemeClr val="bg1"/>
                </a:solidFill>
              </a:rPr>
              <a:t>Terapeutické intervence</a:t>
            </a:r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D14D0CDA-9922-E86F-A9A1-93514641056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83542" y="749882"/>
            <a:ext cx="88249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altLang="cs-CZ" sz="2400" b="1" dirty="0">
                <a:solidFill>
                  <a:srgbClr val="CD6A2D"/>
                </a:solidFill>
              </a:rPr>
              <a:t>ZÁKLADNÍ PRINCIPY</a:t>
            </a:r>
            <a:endParaRPr lang="cs-CZ" sz="2000" dirty="0">
              <a:solidFill>
                <a:srgbClr val="CD6A2D"/>
              </a:solidFill>
            </a:endParaRP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4DEC3E52-72CF-1AB5-AB0D-87EF82C120A7}"/>
              </a:ext>
            </a:extLst>
          </p:cNvPr>
          <p:cNvSpPr txBox="1"/>
          <p:nvPr/>
        </p:nvSpPr>
        <p:spPr>
          <a:xfrm>
            <a:off x="1977827" y="3159325"/>
            <a:ext cx="7935403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dirty="0"/>
              <a:t> </a:t>
            </a:r>
            <a:r>
              <a:rPr lang="cs-CZ" sz="8000" b="1" dirty="0"/>
              <a:t>EDUKACE</a:t>
            </a:r>
            <a:endParaRPr lang="cs-CZ" sz="4400" b="1" dirty="0"/>
          </a:p>
          <a:p>
            <a:pPr algn="ctr"/>
            <a:endParaRPr lang="cs-CZ" sz="4400" b="1" dirty="0"/>
          </a:p>
        </p:txBody>
      </p:sp>
    </p:spTree>
    <p:extLst>
      <p:ext uri="{BB962C8B-B14F-4D97-AF65-F5344CB8AC3E}">
        <p14:creationId xmlns:p14="http://schemas.microsoft.com/office/powerpoint/2010/main" val="204843681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A980676-C2A5-03BD-12F1-54D0E3B2C9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EA987B1-7355-6CA3-AE7E-0C6262B1BA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36788" y="1307940"/>
            <a:ext cx="6495637" cy="9894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cs-CZ" sz="3600" b="1" dirty="0">
                <a:solidFill>
                  <a:schemeClr val="bg1"/>
                </a:solidFill>
              </a:rPr>
              <a:t>Terapeutické intervence</a:t>
            </a:r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B380D5C0-A9A0-DF5D-8FAF-7D5F601C12F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83542" y="749882"/>
            <a:ext cx="88249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altLang="cs-CZ" sz="2400" b="1" dirty="0">
                <a:solidFill>
                  <a:srgbClr val="CD6A2D"/>
                </a:solidFill>
              </a:rPr>
              <a:t>ZÁKLADNÍ PRINCIPY</a:t>
            </a:r>
            <a:endParaRPr lang="cs-CZ" sz="2000" dirty="0">
              <a:solidFill>
                <a:srgbClr val="CD6A2D"/>
              </a:solidFill>
            </a:endParaRP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6BF09CAC-C460-93AD-3781-4CF33BF149C9}"/>
              </a:ext>
            </a:extLst>
          </p:cNvPr>
          <p:cNvSpPr txBox="1"/>
          <p:nvPr/>
        </p:nvSpPr>
        <p:spPr>
          <a:xfrm>
            <a:off x="1977827" y="3159325"/>
            <a:ext cx="7935403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dirty="0"/>
              <a:t> </a:t>
            </a:r>
            <a:r>
              <a:rPr lang="cs-CZ" sz="8000" b="1" dirty="0"/>
              <a:t>ANTIDOTUM</a:t>
            </a:r>
            <a:endParaRPr lang="cs-CZ" sz="4400" b="1" dirty="0"/>
          </a:p>
          <a:p>
            <a:pPr algn="ctr"/>
            <a:endParaRPr lang="cs-CZ" sz="4400" b="1" dirty="0"/>
          </a:p>
        </p:txBody>
      </p:sp>
    </p:spTree>
    <p:extLst>
      <p:ext uri="{BB962C8B-B14F-4D97-AF65-F5344CB8AC3E}">
        <p14:creationId xmlns:p14="http://schemas.microsoft.com/office/powerpoint/2010/main" val="6796767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CA6B3F0-50D7-7E80-79BF-6A12268644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ED17F005-76E6-25F2-108A-DF4F549623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36788" y="1307940"/>
            <a:ext cx="6495637" cy="9894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cs-CZ" sz="3600" b="1" dirty="0">
                <a:solidFill>
                  <a:schemeClr val="bg1"/>
                </a:solidFill>
              </a:rPr>
              <a:t>Terapeutické intervence</a:t>
            </a:r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30168778-1740-B025-47C0-B6A5F8597EA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83542" y="749882"/>
            <a:ext cx="88249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altLang="cs-CZ" sz="2400" b="1" dirty="0">
                <a:solidFill>
                  <a:srgbClr val="CD6A2D"/>
                </a:solidFill>
              </a:rPr>
              <a:t>ZÁKLADNÍ PRINCIPY</a:t>
            </a:r>
            <a:endParaRPr lang="cs-CZ" sz="2000" dirty="0">
              <a:solidFill>
                <a:srgbClr val="CD6A2D"/>
              </a:solidFill>
            </a:endParaRP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C1A3079A-5EBE-9ADE-E10B-8233897DE1CF}"/>
              </a:ext>
            </a:extLst>
          </p:cNvPr>
          <p:cNvSpPr txBox="1"/>
          <p:nvPr/>
        </p:nvSpPr>
        <p:spPr>
          <a:xfrm>
            <a:off x="1181825" y="3124601"/>
            <a:ext cx="9828350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dirty="0"/>
              <a:t> </a:t>
            </a:r>
            <a:r>
              <a:rPr lang="cs-CZ" sz="8000" b="1" dirty="0"/>
              <a:t>OVĚŘOVÁNÍ SROZUMITELNOSTI</a:t>
            </a:r>
            <a:endParaRPr lang="cs-CZ" sz="4400" b="1" dirty="0"/>
          </a:p>
          <a:p>
            <a:pPr algn="ctr"/>
            <a:endParaRPr lang="cs-CZ" sz="4400" b="1" dirty="0"/>
          </a:p>
        </p:txBody>
      </p:sp>
    </p:spTree>
    <p:extLst>
      <p:ext uri="{BB962C8B-B14F-4D97-AF65-F5344CB8AC3E}">
        <p14:creationId xmlns:p14="http://schemas.microsoft.com/office/powerpoint/2010/main" val="391601328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4412ED3-0E88-5B26-C076-DA95C40F41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5C9A884-7DCE-B80C-BF1A-0934F56CD0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36788" y="1307940"/>
            <a:ext cx="6495637" cy="9894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cs-CZ" sz="3600" b="1" dirty="0">
                <a:solidFill>
                  <a:schemeClr val="bg1"/>
                </a:solidFill>
              </a:rPr>
              <a:t>Terapeutické intervence</a:t>
            </a:r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A6365A4D-9C77-76BA-A6D1-B383EA4CA42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83542" y="749882"/>
            <a:ext cx="88249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altLang="cs-CZ" sz="2400" b="1" dirty="0">
                <a:solidFill>
                  <a:srgbClr val="CD6A2D"/>
                </a:solidFill>
              </a:rPr>
              <a:t>ZÁKLADNÍ PRINCIPY</a:t>
            </a:r>
            <a:endParaRPr lang="cs-CZ" sz="2000" dirty="0">
              <a:solidFill>
                <a:srgbClr val="CD6A2D"/>
              </a:solidFill>
            </a:endParaRP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9FDA390B-BEF2-E991-F661-F1268982F72A}"/>
              </a:ext>
            </a:extLst>
          </p:cNvPr>
          <p:cNvSpPr txBox="1"/>
          <p:nvPr/>
        </p:nvSpPr>
        <p:spPr>
          <a:xfrm>
            <a:off x="2035700" y="2790890"/>
            <a:ext cx="7935403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dirty="0"/>
              <a:t> </a:t>
            </a:r>
            <a:r>
              <a:rPr lang="cs-CZ" sz="6000" b="1" dirty="0"/>
              <a:t>ZPRACOVÁVÁNÍ EMOČNÍHO NÁBOJE POČÁSTECH</a:t>
            </a:r>
            <a:endParaRPr lang="cs-CZ" sz="3200" b="1" dirty="0"/>
          </a:p>
          <a:p>
            <a:pPr algn="ctr"/>
            <a:endParaRPr lang="cs-CZ" sz="4400" b="1" dirty="0"/>
          </a:p>
        </p:txBody>
      </p:sp>
    </p:spTree>
    <p:extLst>
      <p:ext uri="{BB962C8B-B14F-4D97-AF65-F5344CB8AC3E}">
        <p14:creationId xmlns:p14="http://schemas.microsoft.com/office/powerpoint/2010/main" val="325830707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8ADA729-61BC-AD7F-68CB-FC21F23D52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8ED7978-FE78-5AB1-C716-089FF7A2B3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36788" y="1307940"/>
            <a:ext cx="6495637" cy="9894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cs-CZ" sz="3600" b="1" dirty="0">
                <a:solidFill>
                  <a:schemeClr val="bg1"/>
                </a:solidFill>
              </a:rPr>
              <a:t>Terapeutické intervence</a:t>
            </a:r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E9711B2C-B53E-F22E-621E-6B43EC49726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83542" y="749882"/>
            <a:ext cx="88249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altLang="cs-CZ" sz="2400" b="1" dirty="0">
                <a:solidFill>
                  <a:srgbClr val="CD6A2D"/>
                </a:solidFill>
              </a:rPr>
              <a:t>ZÁKLADNÍ PRINCIPY</a:t>
            </a:r>
            <a:endParaRPr lang="cs-CZ" sz="2000" dirty="0">
              <a:solidFill>
                <a:srgbClr val="CD6A2D"/>
              </a:solidFill>
            </a:endParaRP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7DAE3BF7-735F-357A-AA57-9FE512E9AD90}"/>
              </a:ext>
            </a:extLst>
          </p:cNvPr>
          <p:cNvSpPr txBox="1"/>
          <p:nvPr/>
        </p:nvSpPr>
        <p:spPr>
          <a:xfrm>
            <a:off x="2128298" y="3182475"/>
            <a:ext cx="7935403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dirty="0"/>
              <a:t> </a:t>
            </a:r>
            <a:r>
              <a:rPr lang="cs-CZ" sz="8000" b="1" dirty="0"/>
              <a:t>INTERPRETACE?</a:t>
            </a:r>
            <a:endParaRPr lang="cs-CZ" sz="4400" b="1" dirty="0"/>
          </a:p>
          <a:p>
            <a:pPr algn="ctr"/>
            <a:endParaRPr lang="cs-CZ" sz="4400" b="1" dirty="0"/>
          </a:p>
        </p:txBody>
      </p:sp>
    </p:spTree>
    <p:extLst>
      <p:ext uri="{BB962C8B-B14F-4D97-AF65-F5344CB8AC3E}">
        <p14:creationId xmlns:p14="http://schemas.microsoft.com/office/powerpoint/2010/main" val="414075076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3B1315B-F958-B480-BAB6-7EB3A04868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A7B95ED6-76AB-AD31-1CF1-319EFD6C74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36788" y="1307940"/>
            <a:ext cx="6495637" cy="9894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cs-CZ" sz="3600" b="1" dirty="0">
                <a:solidFill>
                  <a:schemeClr val="bg1"/>
                </a:solidFill>
              </a:rPr>
              <a:t>Terapeutické intervence</a:t>
            </a:r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D4DD78F1-FD48-9429-1AAD-3289D902843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83542" y="749882"/>
            <a:ext cx="88249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altLang="cs-CZ" sz="2400" b="1" dirty="0">
                <a:solidFill>
                  <a:srgbClr val="CD6A2D"/>
                </a:solidFill>
              </a:rPr>
              <a:t>ZÁKLADNÍ PRINCIPY</a:t>
            </a:r>
            <a:endParaRPr lang="cs-CZ" sz="2000" dirty="0">
              <a:solidFill>
                <a:srgbClr val="CD6A2D"/>
              </a:solidFill>
            </a:endParaRP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71411A74-E926-1656-6064-408EC70E2382}"/>
              </a:ext>
            </a:extLst>
          </p:cNvPr>
          <p:cNvSpPr txBox="1"/>
          <p:nvPr/>
        </p:nvSpPr>
        <p:spPr>
          <a:xfrm>
            <a:off x="2128298" y="3182475"/>
            <a:ext cx="7935403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dirty="0"/>
              <a:t> </a:t>
            </a:r>
            <a:r>
              <a:rPr lang="cs-CZ" sz="8000" b="1" dirty="0"/>
              <a:t>KOTVENÍ</a:t>
            </a:r>
            <a:endParaRPr lang="cs-CZ" sz="4400" b="1" dirty="0"/>
          </a:p>
          <a:p>
            <a:pPr algn="ctr"/>
            <a:endParaRPr lang="cs-CZ" sz="4400" b="1" dirty="0"/>
          </a:p>
        </p:txBody>
      </p:sp>
    </p:spTree>
    <p:extLst>
      <p:ext uri="{BB962C8B-B14F-4D97-AF65-F5344CB8AC3E}">
        <p14:creationId xmlns:p14="http://schemas.microsoft.com/office/powerpoint/2010/main" val="197348108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0F48351-D96B-D49C-5B2D-672F413889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DC79EAF-81B4-E2B2-B13D-608CED7297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36788" y="1307940"/>
            <a:ext cx="6495637" cy="9894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cs-CZ" sz="3600" b="1" dirty="0">
                <a:solidFill>
                  <a:schemeClr val="bg1"/>
                </a:solidFill>
              </a:rPr>
              <a:t>Terapeutické intervence</a:t>
            </a:r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7534FD64-52CA-33AC-CA36-54B1F6AE59F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83542" y="749882"/>
            <a:ext cx="88249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altLang="cs-CZ" sz="2400" b="1" dirty="0">
                <a:solidFill>
                  <a:srgbClr val="CD6A2D"/>
                </a:solidFill>
              </a:rPr>
              <a:t>ZÁKLADNÍ PRINCIPY</a:t>
            </a:r>
            <a:endParaRPr lang="cs-CZ" sz="2000" dirty="0">
              <a:solidFill>
                <a:srgbClr val="CD6A2D"/>
              </a:solidFill>
            </a:endParaRP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077844BA-2564-D671-BFCC-2891E0F031C7}"/>
              </a:ext>
            </a:extLst>
          </p:cNvPr>
          <p:cNvSpPr txBox="1"/>
          <p:nvPr/>
        </p:nvSpPr>
        <p:spPr>
          <a:xfrm>
            <a:off x="2128296" y="2210202"/>
            <a:ext cx="7935403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400" dirty="0"/>
              <a:t> </a:t>
            </a:r>
            <a:r>
              <a:rPr lang="cs-CZ" sz="6600" b="1" dirty="0"/>
              <a:t>BUDOVÁNÍ EMOČNÍ SEBEREGULACE</a:t>
            </a:r>
          </a:p>
          <a:p>
            <a:pPr algn="ctr"/>
            <a:r>
              <a:rPr lang="cs-CZ" sz="4400" b="1" dirty="0"/>
              <a:t>(brzda x plyn)</a:t>
            </a:r>
            <a:endParaRPr lang="cs-CZ" sz="2000" b="1" dirty="0"/>
          </a:p>
          <a:p>
            <a:pPr algn="ctr"/>
            <a:endParaRPr lang="cs-CZ" sz="4400" b="1" dirty="0"/>
          </a:p>
        </p:txBody>
      </p:sp>
    </p:spTree>
    <p:extLst>
      <p:ext uri="{BB962C8B-B14F-4D97-AF65-F5344CB8AC3E}">
        <p14:creationId xmlns:p14="http://schemas.microsoft.com/office/powerpoint/2010/main" val="407021272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10F625A-9D91-A0C2-DB42-046FA68CDE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46E7587A-7243-A113-B345-1DCD8C75ED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36788" y="1307940"/>
            <a:ext cx="6495637" cy="9894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cs-CZ" sz="3600" b="1" dirty="0">
                <a:solidFill>
                  <a:schemeClr val="bg1"/>
                </a:solidFill>
              </a:rPr>
              <a:t>Terapeutické intervence</a:t>
            </a:r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6E57FB2F-8CBB-BEB7-D189-FDB8E5BAC1A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83542" y="749882"/>
            <a:ext cx="88249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altLang="cs-CZ" sz="2400" b="1" dirty="0">
                <a:solidFill>
                  <a:srgbClr val="CD6A2D"/>
                </a:solidFill>
              </a:rPr>
              <a:t>ZÁKLADNÍ PRINCIPY</a:t>
            </a:r>
            <a:endParaRPr lang="cs-CZ" sz="2000" dirty="0">
              <a:solidFill>
                <a:srgbClr val="CD6A2D"/>
              </a:solidFill>
            </a:endParaRP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6212D675-A859-2A65-3962-817B0B7BA135}"/>
              </a:ext>
            </a:extLst>
          </p:cNvPr>
          <p:cNvSpPr txBox="1"/>
          <p:nvPr/>
        </p:nvSpPr>
        <p:spPr>
          <a:xfrm>
            <a:off x="1338080" y="2580592"/>
            <a:ext cx="951583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400" dirty="0"/>
              <a:t> </a:t>
            </a:r>
            <a:r>
              <a:rPr lang="cs-CZ" sz="6600" b="1" dirty="0"/>
              <a:t>BPROPOJOVÁNÍ:</a:t>
            </a:r>
          </a:p>
          <a:p>
            <a:pPr algn="ctr"/>
            <a:r>
              <a:rPr lang="cs-CZ" sz="6600" b="1" dirty="0"/>
              <a:t>MYSL – EMOCE - TĚLO</a:t>
            </a:r>
            <a:endParaRPr lang="cs-CZ" sz="2000" b="1" dirty="0"/>
          </a:p>
          <a:p>
            <a:pPr algn="ctr"/>
            <a:endParaRPr lang="cs-CZ" sz="4400" b="1" dirty="0"/>
          </a:p>
        </p:txBody>
      </p:sp>
    </p:spTree>
    <p:extLst>
      <p:ext uri="{BB962C8B-B14F-4D97-AF65-F5344CB8AC3E}">
        <p14:creationId xmlns:p14="http://schemas.microsoft.com/office/powerpoint/2010/main" val="257689709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9844401-6D36-3A24-5908-DE4144129A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FB462DFB-0929-0003-CE7B-4DDAF1879D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36788" y="1307940"/>
            <a:ext cx="6495637" cy="9894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cs-CZ" sz="3600" b="1" dirty="0">
                <a:solidFill>
                  <a:schemeClr val="bg1"/>
                </a:solidFill>
              </a:rPr>
              <a:t>Terapeutické intervence</a:t>
            </a:r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D3C92216-2AFA-88BD-C97B-25AA2D2AFCA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83542" y="749882"/>
            <a:ext cx="88249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altLang="cs-CZ" sz="2400" b="1" dirty="0">
                <a:solidFill>
                  <a:srgbClr val="CD6A2D"/>
                </a:solidFill>
              </a:rPr>
              <a:t>ZÁKLADNÍ PRINCIPY</a:t>
            </a:r>
            <a:endParaRPr lang="cs-CZ" sz="2000" dirty="0">
              <a:solidFill>
                <a:srgbClr val="CD6A2D"/>
              </a:solidFill>
            </a:endParaRP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4EBA1D74-8B9F-00B2-A82F-58E1418C62CE}"/>
              </a:ext>
            </a:extLst>
          </p:cNvPr>
          <p:cNvSpPr txBox="1"/>
          <p:nvPr/>
        </p:nvSpPr>
        <p:spPr>
          <a:xfrm>
            <a:off x="1683541" y="2916257"/>
            <a:ext cx="8824913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dirty="0"/>
              <a:t> </a:t>
            </a:r>
            <a:r>
              <a:rPr lang="cs-CZ" sz="6000" b="1" dirty="0"/>
              <a:t>VĚCNOST </a:t>
            </a:r>
          </a:p>
          <a:p>
            <a:pPr algn="ctr"/>
            <a:r>
              <a:rPr lang="cs-CZ" sz="6000" b="1" dirty="0"/>
              <a:t>STABILITA  </a:t>
            </a:r>
          </a:p>
          <a:p>
            <a:pPr algn="ctr"/>
            <a:r>
              <a:rPr lang="cs-CZ" sz="6000" b="1" dirty="0"/>
              <a:t>LASKAVÁ NEUTRALITA</a:t>
            </a:r>
            <a:endParaRPr lang="cs-CZ" sz="4400" b="1" dirty="0"/>
          </a:p>
          <a:p>
            <a:pPr algn="ctr"/>
            <a:endParaRPr lang="cs-CZ" sz="4400" b="1" dirty="0"/>
          </a:p>
        </p:txBody>
      </p:sp>
    </p:spTree>
    <p:extLst>
      <p:ext uri="{BB962C8B-B14F-4D97-AF65-F5344CB8AC3E}">
        <p14:creationId xmlns:p14="http://schemas.microsoft.com/office/powerpoint/2010/main" val="109432671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9DDF2CD-537E-9479-9A0C-024EAFCB86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58F8A348-2725-ACF8-E87F-DF31C3A6F3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36788" y="1307940"/>
            <a:ext cx="6495637" cy="9894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cs-CZ" sz="3600" b="1" dirty="0">
                <a:solidFill>
                  <a:schemeClr val="bg1"/>
                </a:solidFill>
              </a:rPr>
              <a:t>Terapeutické intervence</a:t>
            </a:r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8CBF6E81-2E34-CB29-AA9D-BEC8EFCACAE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83542" y="749882"/>
            <a:ext cx="88249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altLang="cs-CZ" sz="2400" b="1" dirty="0">
                <a:solidFill>
                  <a:srgbClr val="CD6A2D"/>
                </a:solidFill>
              </a:rPr>
              <a:t>ZÁKLADNÍ PRINCIPY</a:t>
            </a:r>
            <a:endParaRPr lang="cs-CZ" sz="2000" dirty="0">
              <a:solidFill>
                <a:srgbClr val="CD6A2D"/>
              </a:solidFill>
            </a:endParaRP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F8196A36-7ABA-0ACB-BBD7-372B7FDBA05D}"/>
              </a:ext>
            </a:extLst>
          </p:cNvPr>
          <p:cNvSpPr txBox="1"/>
          <p:nvPr/>
        </p:nvSpPr>
        <p:spPr>
          <a:xfrm>
            <a:off x="1683543" y="2790890"/>
            <a:ext cx="8824913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dirty="0"/>
              <a:t> </a:t>
            </a:r>
            <a:r>
              <a:rPr lang="cs-CZ" sz="6000" b="1" dirty="0"/>
              <a:t>OBNOVA LADĚNÍ A SYNCHRONIZACE KONTAKTU</a:t>
            </a:r>
          </a:p>
          <a:p>
            <a:pPr algn="ctr"/>
            <a:r>
              <a:rPr lang="cs-CZ" sz="3200" b="1" dirty="0"/>
              <a:t>(HRA, TĚLESNÉ AKTIVITY, HUMOR)</a:t>
            </a:r>
          </a:p>
          <a:p>
            <a:pPr algn="ctr"/>
            <a:endParaRPr lang="cs-CZ" sz="4400" b="1" dirty="0"/>
          </a:p>
        </p:txBody>
      </p:sp>
    </p:spTree>
    <p:extLst>
      <p:ext uri="{BB962C8B-B14F-4D97-AF65-F5344CB8AC3E}">
        <p14:creationId xmlns:p14="http://schemas.microsoft.com/office/powerpoint/2010/main" val="66021173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EE7B680-4641-306E-F195-2F7E4BE180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3D0E6B1F-2BDA-3AFD-ED7B-15249F90CA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36788" y="1307940"/>
            <a:ext cx="6495637" cy="98945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cs-CZ" sz="3600" b="1" dirty="0">
                <a:solidFill>
                  <a:schemeClr val="bg1"/>
                </a:solidFill>
              </a:rPr>
              <a:t>Terapeutické intervence</a:t>
            </a:r>
          </a:p>
        </p:txBody>
      </p:sp>
      <p:sp>
        <p:nvSpPr>
          <p:cNvPr id="4" name="Nadpis 3">
            <a:extLst>
              <a:ext uri="{FF2B5EF4-FFF2-40B4-BE49-F238E27FC236}">
                <a16:creationId xmlns:a16="http://schemas.microsoft.com/office/drawing/2014/main" id="{65326380-36C8-0CAB-BDDD-82C3250B645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83542" y="749882"/>
            <a:ext cx="88249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altLang="cs-CZ" sz="2400" b="1" dirty="0">
                <a:solidFill>
                  <a:srgbClr val="CD6A2D"/>
                </a:solidFill>
              </a:rPr>
              <a:t>ZÁKLADNÍ PRINCIPY</a:t>
            </a:r>
            <a:endParaRPr lang="cs-CZ" sz="2000" dirty="0">
              <a:solidFill>
                <a:srgbClr val="CD6A2D"/>
              </a:solidFill>
            </a:endParaRP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04359BB0-C0FE-85FA-41AC-6063C56D785C}"/>
              </a:ext>
            </a:extLst>
          </p:cNvPr>
          <p:cNvSpPr txBox="1"/>
          <p:nvPr/>
        </p:nvSpPr>
        <p:spPr>
          <a:xfrm>
            <a:off x="1683543" y="2790890"/>
            <a:ext cx="8824913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dirty="0"/>
              <a:t> </a:t>
            </a:r>
            <a:r>
              <a:rPr lang="cs-CZ" sz="6000" b="1" dirty="0"/>
              <a:t>OPODPORA VZTAHOVÉ SÍTĚ KLIENTA</a:t>
            </a:r>
            <a:endParaRPr lang="cs-CZ" sz="3200" b="1" dirty="0"/>
          </a:p>
          <a:p>
            <a:pPr algn="ctr"/>
            <a:endParaRPr lang="cs-CZ" sz="4400" b="1" dirty="0"/>
          </a:p>
        </p:txBody>
      </p:sp>
    </p:spTree>
    <p:extLst>
      <p:ext uri="{BB962C8B-B14F-4D97-AF65-F5344CB8AC3E}">
        <p14:creationId xmlns:p14="http://schemas.microsoft.com/office/powerpoint/2010/main" val="191759940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DA75E1-C7EF-A5A4-10F2-13C8E9D2D8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>
            <a:extLst>
              <a:ext uri="{FF2B5EF4-FFF2-40B4-BE49-F238E27FC236}">
                <a16:creationId xmlns:a16="http://schemas.microsoft.com/office/drawing/2014/main" id="{3BCB49A8-C08F-A59C-DB29-60A4FB5C7D17}"/>
              </a:ext>
            </a:extLst>
          </p:cNvPr>
          <p:cNvSpPr txBox="1"/>
          <p:nvPr/>
        </p:nvSpPr>
        <p:spPr>
          <a:xfrm>
            <a:off x="2128296" y="3830414"/>
            <a:ext cx="793540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dirty="0"/>
              <a:t> </a:t>
            </a:r>
            <a:r>
              <a:rPr lang="cs-CZ" sz="6600" b="1" dirty="0"/>
              <a:t>CONTAINMENT</a:t>
            </a:r>
            <a:endParaRPr lang="cs-CZ" sz="3200" b="1" dirty="0"/>
          </a:p>
        </p:txBody>
      </p:sp>
      <p:sp>
        <p:nvSpPr>
          <p:cNvPr id="6" name="Nadpis 5">
            <a:extLst>
              <a:ext uri="{FF2B5EF4-FFF2-40B4-BE49-F238E27FC236}">
                <a16:creationId xmlns:a16="http://schemas.microsoft.com/office/drawing/2014/main" id="{47A327DB-CCDF-94E2-7A26-B6AD8FFC31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3169" y="964321"/>
            <a:ext cx="8825659" cy="706964"/>
          </a:xfrm>
        </p:spPr>
        <p:txBody>
          <a:bodyPr/>
          <a:lstStyle/>
          <a:p>
            <a:r>
              <a:rPr lang="cs-CZ" dirty="0"/>
              <a:t>KOMPETENCE PSYCHOTERAPEUTA</a:t>
            </a:r>
          </a:p>
        </p:txBody>
      </p:sp>
    </p:spTree>
    <p:extLst>
      <p:ext uri="{BB962C8B-B14F-4D97-AF65-F5344CB8AC3E}">
        <p14:creationId xmlns:p14="http://schemas.microsoft.com/office/powerpoint/2010/main" val="89988958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B7FE3C-4471-1D54-BE7F-674E7B8C0B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>
            <a:extLst>
              <a:ext uri="{FF2B5EF4-FFF2-40B4-BE49-F238E27FC236}">
                <a16:creationId xmlns:a16="http://schemas.microsoft.com/office/drawing/2014/main" id="{A4976BE2-4140-855D-BCC9-3FCFE727E968}"/>
              </a:ext>
            </a:extLst>
          </p:cNvPr>
          <p:cNvSpPr txBox="1"/>
          <p:nvPr/>
        </p:nvSpPr>
        <p:spPr>
          <a:xfrm>
            <a:off x="2128296" y="3830414"/>
            <a:ext cx="7935403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dirty="0"/>
              <a:t> </a:t>
            </a:r>
            <a:r>
              <a:rPr lang="cs-CZ" sz="6600" b="1" dirty="0"/>
              <a:t>NADĚJE</a:t>
            </a:r>
            <a:endParaRPr lang="cs-CZ" sz="3200" b="1" dirty="0"/>
          </a:p>
        </p:txBody>
      </p:sp>
      <p:sp>
        <p:nvSpPr>
          <p:cNvPr id="6" name="Nadpis 5">
            <a:extLst>
              <a:ext uri="{FF2B5EF4-FFF2-40B4-BE49-F238E27FC236}">
                <a16:creationId xmlns:a16="http://schemas.microsoft.com/office/drawing/2014/main" id="{62144E31-202F-2BCE-2B75-6FE3E4E020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3169" y="964321"/>
            <a:ext cx="8825659" cy="706964"/>
          </a:xfrm>
        </p:spPr>
        <p:txBody>
          <a:bodyPr/>
          <a:lstStyle/>
          <a:p>
            <a:r>
              <a:rPr lang="cs-CZ" dirty="0"/>
              <a:t>KOMPETENCE PSYCHOTERAPEUTA</a:t>
            </a:r>
          </a:p>
        </p:txBody>
      </p:sp>
    </p:spTree>
    <p:extLst>
      <p:ext uri="{BB962C8B-B14F-4D97-AF65-F5344CB8AC3E}">
        <p14:creationId xmlns:p14="http://schemas.microsoft.com/office/powerpoint/2010/main" val="70160946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B6D075-2AD6-FC59-122C-E057253DAA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>
            <a:extLst>
              <a:ext uri="{FF2B5EF4-FFF2-40B4-BE49-F238E27FC236}">
                <a16:creationId xmlns:a16="http://schemas.microsoft.com/office/drawing/2014/main" id="{359648EF-5114-4D55-9153-2F923B6E9670}"/>
              </a:ext>
            </a:extLst>
          </p:cNvPr>
          <p:cNvSpPr txBox="1"/>
          <p:nvPr/>
        </p:nvSpPr>
        <p:spPr>
          <a:xfrm>
            <a:off x="1795280" y="3216956"/>
            <a:ext cx="860143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dirty="0"/>
              <a:t> </a:t>
            </a:r>
            <a:r>
              <a:rPr lang="cs-CZ" sz="6600" b="1" dirty="0"/>
              <a:t>DŮVĚRA V ZÁKLADNÍ NASTAVENÍ KLIENTA</a:t>
            </a:r>
            <a:endParaRPr lang="cs-CZ" sz="3200" b="1" dirty="0"/>
          </a:p>
        </p:txBody>
      </p:sp>
      <p:sp>
        <p:nvSpPr>
          <p:cNvPr id="6" name="Nadpis 5">
            <a:extLst>
              <a:ext uri="{FF2B5EF4-FFF2-40B4-BE49-F238E27FC236}">
                <a16:creationId xmlns:a16="http://schemas.microsoft.com/office/drawing/2014/main" id="{E156A372-D244-3620-D642-3D7BA55C05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3169" y="964321"/>
            <a:ext cx="8825659" cy="706964"/>
          </a:xfrm>
        </p:spPr>
        <p:txBody>
          <a:bodyPr/>
          <a:lstStyle/>
          <a:p>
            <a:r>
              <a:rPr lang="cs-CZ" dirty="0"/>
              <a:t>KOMPETENCE PSYCHOTERAPEUTA</a:t>
            </a:r>
          </a:p>
        </p:txBody>
      </p:sp>
    </p:spTree>
    <p:extLst>
      <p:ext uri="{BB962C8B-B14F-4D97-AF65-F5344CB8AC3E}">
        <p14:creationId xmlns:p14="http://schemas.microsoft.com/office/powerpoint/2010/main" val="363176931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6F53AF-5F6A-A13E-066D-A8AD3076F5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>
            <a:extLst>
              <a:ext uri="{FF2B5EF4-FFF2-40B4-BE49-F238E27FC236}">
                <a16:creationId xmlns:a16="http://schemas.microsoft.com/office/drawing/2014/main" id="{8102139B-9A7B-5370-8A5C-134FBD3012DC}"/>
              </a:ext>
            </a:extLst>
          </p:cNvPr>
          <p:cNvSpPr txBox="1"/>
          <p:nvPr/>
        </p:nvSpPr>
        <p:spPr>
          <a:xfrm>
            <a:off x="1795280" y="3714667"/>
            <a:ext cx="860143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dirty="0"/>
              <a:t> </a:t>
            </a:r>
            <a:r>
              <a:rPr lang="cs-CZ" sz="6600" b="1" dirty="0"/>
              <a:t>POZICE SVĚDKA</a:t>
            </a:r>
            <a:endParaRPr lang="cs-CZ" sz="3200" b="1" dirty="0"/>
          </a:p>
        </p:txBody>
      </p:sp>
      <p:sp>
        <p:nvSpPr>
          <p:cNvPr id="6" name="Nadpis 5">
            <a:extLst>
              <a:ext uri="{FF2B5EF4-FFF2-40B4-BE49-F238E27FC236}">
                <a16:creationId xmlns:a16="http://schemas.microsoft.com/office/drawing/2014/main" id="{800EAFC3-789A-3C15-032E-D933F4F3E5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3169" y="964321"/>
            <a:ext cx="8825659" cy="706964"/>
          </a:xfrm>
        </p:spPr>
        <p:txBody>
          <a:bodyPr/>
          <a:lstStyle/>
          <a:p>
            <a:r>
              <a:rPr lang="cs-CZ" dirty="0"/>
              <a:t>KOMPETENCE PSYCHOTERAPEUTA</a:t>
            </a:r>
          </a:p>
        </p:txBody>
      </p:sp>
    </p:spTree>
    <p:extLst>
      <p:ext uri="{BB962C8B-B14F-4D97-AF65-F5344CB8AC3E}">
        <p14:creationId xmlns:p14="http://schemas.microsoft.com/office/powerpoint/2010/main" val="325103913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E5FB3E-66BC-7613-1845-4972E4BAF3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ovéPole 4">
            <a:extLst>
              <a:ext uri="{FF2B5EF4-FFF2-40B4-BE49-F238E27FC236}">
                <a16:creationId xmlns:a16="http://schemas.microsoft.com/office/drawing/2014/main" id="{D2488CF1-5202-99CF-F0BA-52C54B445E2F}"/>
              </a:ext>
            </a:extLst>
          </p:cNvPr>
          <p:cNvSpPr txBox="1"/>
          <p:nvPr/>
        </p:nvSpPr>
        <p:spPr>
          <a:xfrm>
            <a:off x="1333620" y="3003958"/>
            <a:ext cx="9524759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dirty="0"/>
              <a:t> </a:t>
            </a:r>
            <a:r>
              <a:rPr lang="cs-CZ" sz="6600" b="1" dirty="0"/>
              <a:t>VĚCNOST</a:t>
            </a:r>
          </a:p>
          <a:p>
            <a:pPr algn="ctr"/>
            <a:r>
              <a:rPr lang="cs-CZ" sz="6600" b="1" dirty="0"/>
              <a:t>STABILITA</a:t>
            </a:r>
          </a:p>
          <a:p>
            <a:pPr algn="ctr"/>
            <a:r>
              <a:rPr lang="cs-CZ" sz="6600" b="1" dirty="0"/>
              <a:t>LASKAVÁ NEUTRALITA</a:t>
            </a:r>
            <a:endParaRPr lang="cs-CZ" sz="3200" b="1" dirty="0"/>
          </a:p>
        </p:txBody>
      </p:sp>
      <p:sp>
        <p:nvSpPr>
          <p:cNvPr id="6" name="Nadpis 5">
            <a:extLst>
              <a:ext uri="{FF2B5EF4-FFF2-40B4-BE49-F238E27FC236}">
                <a16:creationId xmlns:a16="http://schemas.microsoft.com/office/drawing/2014/main" id="{8353A2A9-9FD3-6D09-8C04-B707652D50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3169" y="964321"/>
            <a:ext cx="8825659" cy="706964"/>
          </a:xfrm>
        </p:spPr>
        <p:txBody>
          <a:bodyPr/>
          <a:lstStyle/>
          <a:p>
            <a:r>
              <a:rPr lang="cs-CZ" dirty="0"/>
              <a:t>KOMPETENCE PSYCHOTERAPEUTA</a:t>
            </a:r>
          </a:p>
        </p:txBody>
      </p:sp>
    </p:spTree>
    <p:extLst>
      <p:ext uri="{BB962C8B-B14F-4D97-AF65-F5344CB8AC3E}">
        <p14:creationId xmlns:p14="http://schemas.microsoft.com/office/powerpoint/2010/main" val="129595498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E6E77CC-4BB8-F91B-3E2F-90B5CDA25D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3170" y="3631808"/>
            <a:ext cx="8825659" cy="706964"/>
          </a:xfrm>
        </p:spPr>
        <p:txBody>
          <a:bodyPr/>
          <a:lstStyle/>
          <a:p>
            <a:pPr algn="ctr"/>
            <a:r>
              <a:rPr lang="cs-CZ" dirty="0">
                <a:solidFill>
                  <a:srgbClr val="002060"/>
                </a:solidFill>
              </a:rPr>
              <a:t>Děkuji za pozornost</a:t>
            </a:r>
          </a:p>
        </p:txBody>
      </p:sp>
    </p:spTree>
    <p:extLst>
      <p:ext uri="{BB962C8B-B14F-4D97-AF65-F5344CB8AC3E}">
        <p14:creationId xmlns:p14="http://schemas.microsoft.com/office/powerpoint/2010/main" val="107077515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F9C9D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EC7F02AD-9687-440F-A9DF-FAA6F22270D7}"/>
    </a:ext>
  </a:extLst>
</a:theme>
</file>

<file path=ppt/theme/theme2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0</TotalTime>
  <Words>740</Words>
  <Application>Microsoft Office PowerPoint</Application>
  <PresentationFormat>Širokoúhlá obrazovka</PresentationFormat>
  <Paragraphs>211</Paragraphs>
  <Slides>47</Slides>
  <Notes>2</Notes>
  <HiddenSlides>0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47</vt:i4>
      </vt:variant>
    </vt:vector>
  </HeadingPairs>
  <TitlesOfParts>
    <vt:vector size="54" baseType="lpstr">
      <vt:lpstr>Aptos</vt:lpstr>
      <vt:lpstr>Calibri</vt:lpstr>
      <vt:lpstr>Century Gothic</vt:lpstr>
      <vt:lpstr>Courier New</vt:lpstr>
      <vt:lpstr>Wingdings</vt:lpstr>
      <vt:lpstr>Wingdings 3</vt:lpstr>
      <vt:lpstr>Ion Boardroom</vt:lpstr>
      <vt:lpstr>VÝVOJOVÉ TRAUMA I.</vt:lpstr>
      <vt:lpstr>VÝVOJOVÉ TRAUMA</vt:lpstr>
      <vt:lpstr>Obecná definice traumatu</vt:lpstr>
      <vt:lpstr>Osobnosti psychoterapie vývojového traumatu</vt:lpstr>
      <vt:lpstr>Hlavní teoretické přístupy</vt:lpstr>
      <vt:lpstr>Prezentace aplikace PowerPoint</vt:lpstr>
      <vt:lpstr>  </vt:lpstr>
      <vt:lpstr>ZÁKLADNÍ PŘÍSTUPY A OBECNÉ PRINCIPY</vt:lpstr>
      <vt:lpstr>ZÁKLADNÍ PŘÍSTUPY A OBECNÉ PRINCIPY</vt:lpstr>
      <vt:lpstr>ZÁKLADNÍ PŘÍSTUPY A OBECNÉ PRINCIPY</vt:lpstr>
      <vt:lpstr>ZÁKLADNÍ PŘÍSTUPY A OBECNÉ PRINCIPY</vt:lpstr>
      <vt:lpstr>ZÁKLADNÍ PŘÍSTUPY A OBECNÉ PRINCIPY</vt:lpstr>
      <vt:lpstr>ZÁKLADNÍ PŘÍSTUPY A OBECNÉ PRINCIPY</vt:lpstr>
      <vt:lpstr>ZÁKLADNÍ PŘÍSTUPY A OBECNÉ PRINCIPY</vt:lpstr>
      <vt:lpstr>VÝVOJOVÉ TRAUMA II.</vt:lpstr>
      <vt:lpstr>STRUKTURA WEBINÁŘŮ PSYCHOTERAPIE TRAUMATU</vt:lpstr>
      <vt:lpstr>Základní teorie vztahující se k psychoterapii vývojového traumatu</vt:lpstr>
      <vt:lpstr>ZÁKLADNÍ PŘÍSTUPY A OBECNÉ PRINCIPY</vt:lpstr>
      <vt:lpstr>ZÁKLADNÍ PŘÍSTUPY A PRINCIPY</vt:lpstr>
      <vt:lpstr>ZÁKLADNÍ PŘÍSTUPY A PRINCIPY</vt:lpstr>
      <vt:lpstr>ZÁKLADNÍ PŘÍSTUPY A PRINCIPY</vt:lpstr>
      <vt:lpstr>ZÁKLADNÍ PŘÍSTUPY A PRINCIPY</vt:lpstr>
      <vt:lpstr>ZÁKLADNÍ PŘÍSTUPY A PRINCIPY</vt:lpstr>
      <vt:lpstr>ZÁKLADNÍ PŘÍSTUPY A PRINCIPY</vt:lpstr>
      <vt:lpstr>ZÁKLADNÍ PŘÍSTUPY A PRINCIPY</vt:lpstr>
      <vt:lpstr>ZÁKLADNÍ PŘÍSTUPY A PRINCIPY</vt:lpstr>
      <vt:lpstr>ZÁKLADNÍ PŘÍSTUPY A PRINCIPY</vt:lpstr>
      <vt:lpstr>ZÁKLADNÍ PŘÍSTUPY A PRINCIPY</vt:lpstr>
      <vt:lpstr>ZÁKLADNÍ PŘÍSTUPY A PRINCIPY</vt:lpstr>
      <vt:lpstr>ZÁKLADNÍ PŘÍSTUPY A PRINCIPY</vt:lpstr>
      <vt:lpstr>ZÁKLADNÍ PRINCIPY</vt:lpstr>
      <vt:lpstr>ZÁKLADNÍ PRINCIPY</vt:lpstr>
      <vt:lpstr>ZÁKLADNÍ PRINCIPY</vt:lpstr>
      <vt:lpstr>ZÁKLADNÍ PRINCIPY</vt:lpstr>
      <vt:lpstr>ZÁKLADNÍ PRINCIPY</vt:lpstr>
      <vt:lpstr>ZÁKLADNÍ PRINCIPY</vt:lpstr>
      <vt:lpstr>ZÁKLADNÍ PRINCIPY</vt:lpstr>
      <vt:lpstr>ZÁKLADNÍ PRINCIPY</vt:lpstr>
      <vt:lpstr>ZÁKLADNÍ PRINCIPY</vt:lpstr>
      <vt:lpstr>ZÁKLADNÍ PRINCIPY</vt:lpstr>
      <vt:lpstr>ZÁKLADNÍ PRINCIPY</vt:lpstr>
      <vt:lpstr>KOMPETENCE PSYCHOTERAPEUTA</vt:lpstr>
      <vt:lpstr>KOMPETENCE PSYCHOTERAPEUTA</vt:lpstr>
      <vt:lpstr>KOMPETENCE PSYCHOTERAPEUTA</vt:lpstr>
      <vt:lpstr>KOMPETENCE PSYCHOTERAPEUTA</vt:lpstr>
      <vt:lpstr>KOMPETENCE PSYCHOTERAPEUTA</vt:lpstr>
      <vt:lpstr>Děkuji za pozornost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Petr Odstrčil</dc:creator>
  <cp:lastModifiedBy>Petr Odstrčil</cp:lastModifiedBy>
  <cp:revision>15</cp:revision>
  <dcterms:created xsi:type="dcterms:W3CDTF">2026-02-11T15:40:50Z</dcterms:created>
  <dcterms:modified xsi:type="dcterms:W3CDTF">2026-06-01T15:28:08Z</dcterms:modified>
</cp:coreProperties>
</file>