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</p:sldMasterIdLst>
  <p:notesMasterIdLst>
    <p:notesMasterId r:id="rId32"/>
  </p:notesMasterIdLst>
  <p:sldIdLst>
    <p:sldId id="306" r:id="rId2"/>
    <p:sldId id="311" r:id="rId3"/>
    <p:sldId id="312" r:id="rId4"/>
    <p:sldId id="322" r:id="rId5"/>
    <p:sldId id="336" r:id="rId6"/>
    <p:sldId id="337" r:id="rId7"/>
    <p:sldId id="301" r:id="rId8"/>
    <p:sldId id="310" r:id="rId9"/>
    <p:sldId id="321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4" r:id="rId18"/>
    <p:sldId id="320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0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5016" autoAdjust="0"/>
  </p:normalViewPr>
  <p:slideViewPr>
    <p:cSldViewPr snapToGrid="0">
      <p:cViewPr varScale="1">
        <p:scale>
          <a:sx n="75" d="100"/>
          <a:sy n="75" d="100"/>
        </p:scale>
        <p:origin x="77" y="139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61199" cy="611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CD36E-E580-4B7A-8D21-968312CD9484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57A2-08AA-418C-A818-7DCFC04FA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20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A3B19-4ABC-F473-BB2E-9E43B1516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46F983F-B729-C97F-594A-ED19F4F01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A9C60F9-D62A-1604-FD0E-177DAEF11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F0D45E-3342-C368-F97A-59AE96C17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25A28-596E-7947-9EC5-F3EC00637E9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40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5CB4D-8C4E-15B5-6A22-30AA7AE29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B925BCF-E299-2DD3-0BDD-A4982BEBB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CF5B526-AB0B-2DE7-8FCD-EB9A7A8EB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7CA2E6-8CA6-0302-6A1D-79BEFEB85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25A28-596E-7947-9EC5-F3EC00637E9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0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5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51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13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75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289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264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038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202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15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4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95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95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43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16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45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7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53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EDABFF-AC76-4CAB-8692-1E6398EF5417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56A8DA7-F067-46B2-8F40-874B430003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01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  <p:sldLayoutId id="2147484181" r:id="rId16"/>
    <p:sldLayoutId id="21474841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A0390-2664-7BFF-8CAE-1E1A27499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9F095-0E94-75B7-981E-BF46DD866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VÝVOJOVÉ TRAUMA I.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FACF8B-EF65-8B64-A4FB-FC8189CF9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Petr Odstrčil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E334BE-1CEE-368A-7320-90F7FAB806CB}"/>
              </a:ext>
            </a:extLst>
          </p:cNvPr>
          <p:cNvSpPr txBox="1"/>
          <p:nvPr/>
        </p:nvSpPr>
        <p:spPr>
          <a:xfrm>
            <a:off x="4391406" y="1335357"/>
            <a:ext cx="320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webinář 3</a:t>
            </a:r>
          </a:p>
        </p:txBody>
      </p:sp>
    </p:spTree>
    <p:extLst>
      <p:ext uri="{BB962C8B-B14F-4D97-AF65-F5344CB8AC3E}">
        <p14:creationId xmlns:p14="http://schemas.microsoft.com/office/powerpoint/2010/main" val="25197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2C52B-24BE-D65A-94FE-9D6E5D18D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CEB9F-EE99-A6A2-D4CE-5FD210E8C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348" y="3883660"/>
            <a:ext cx="4681303" cy="10541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/>
              <a:t> </a:t>
            </a:r>
            <a:r>
              <a:rPr lang="cs-CZ" sz="5400" b="1" dirty="0"/>
              <a:t>BEZPEČÍ</a:t>
            </a:r>
            <a:endParaRPr lang="cs-CZ" sz="48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51BFE2-4EE7-F79D-16FF-8CBEF77B4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6875" y="705188"/>
            <a:ext cx="8824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OBECNÉ PRINCIPY</a:t>
            </a:r>
            <a:endParaRPr lang="cs-CZ" sz="3600" dirty="0">
              <a:solidFill>
                <a:srgbClr val="CD6A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3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58F7B-42C2-2481-8DCC-12FF746C6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3FFB16-20D8-9EC6-6115-2082898D8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348" y="3767323"/>
            <a:ext cx="4681303" cy="10541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/>
              <a:t> </a:t>
            </a:r>
            <a:r>
              <a:rPr lang="cs-CZ" sz="5400" b="1" dirty="0"/>
              <a:t>KONTAKT</a:t>
            </a:r>
            <a:endParaRPr lang="cs-CZ" sz="48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349FD8-598D-80E1-0641-543D668487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8681" y="713139"/>
            <a:ext cx="8824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OBECNÉ PRINCIPY</a:t>
            </a:r>
            <a:endParaRPr lang="cs-CZ" sz="3600" dirty="0">
              <a:solidFill>
                <a:srgbClr val="CD6A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2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CFED3-D7FA-DB3E-38B3-C13F57502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4503B6-BFD7-3516-B62E-3D958B3D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215" y="3509948"/>
            <a:ext cx="9867569" cy="1785621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/>
              <a:t> RESPEKTOVÁNÍ HRANIC, LIMITŮ A DOHOD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584571-274F-D731-4CDB-A02A7E21B1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4827" y="649528"/>
            <a:ext cx="8824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OBECNÉ PRINCIPY</a:t>
            </a:r>
            <a:endParaRPr lang="cs-CZ" sz="3600" dirty="0">
              <a:solidFill>
                <a:srgbClr val="CD6A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7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829BB-82F2-42E2-DA16-6DF15CA2A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367D47-B1FE-D21E-0411-64C0446E0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06" y="3429000"/>
            <a:ext cx="5810388" cy="1690205"/>
          </a:xfrm>
        </p:spPr>
        <p:txBody>
          <a:bodyPr>
            <a:normAutofit fontScale="92500"/>
          </a:bodyPr>
          <a:lstStyle/>
          <a:p>
            <a:pPr algn="ctr"/>
            <a:r>
              <a:rPr lang="cs-CZ" sz="4800" b="1" dirty="0"/>
              <a:t> </a:t>
            </a:r>
            <a:r>
              <a:rPr lang="cs-CZ" sz="5400" b="1" dirty="0"/>
              <a:t>VYHÝBAT SE RETRAUMATIZACI</a:t>
            </a:r>
            <a:endParaRPr lang="cs-CZ" sz="48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A1E487-8EC9-1E2E-5032-6B4F3F1093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0487" y="689285"/>
            <a:ext cx="8824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OBECNÉ PRINCIPY</a:t>
            </a:r>
            <a:endParaRPr lang="cs-CZ" sz="3600" dirty="0">
              <a:solidFill>
                <a:srgbClr val="CD6A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1F546-669A-6180-D80A-234D9AA59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7577EB-6AB9-1A21-F81A-049914448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315" y="3509948"/>
            <a:ext cx="6390833" cy="169815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cs-CZ" sz="4800" b="1" dirty="0"/>
              <a:t> </a:t>
            </a:r>
            <a:r>
              <a:rPr lang="cs-CZ" sz="5400" b="1" dirty="0"/>
              <a:t>NEOTVÍRAT NIC, CO NENÍ OTEVŘENO</a:t>
            </a:r>
            <a:endParaRPr lang="cs-CZ" sz="48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3D80B2-1006-FE8A-FEFE-3A84CE583B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4340" y="697236"/>
            <a:ext cx="8824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OBECNÉ PRINCIPY</a:t>
            </a:r>
            <a:endParaRPr lang="cs-CZ" sz="3600" dirty="0">
              <a:solidFill>
                <a:srgbClr val="CD6A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00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55949-3096-1210-E94C-FE31F6BD8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39F114-EACE-2ECB-BF58-6019AA96B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313" y="3509949"/>
            <a:ext cx="6629373" cy="149142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cs-CZ" sz="4800" b="1" dirty="0"/>
              <a:t> </a:t>
            </a:r>
            <a:r>
              <a:rPr lang="cs-CZ" sz="5400" b="1" dirty="0"/>
              <a:t>NEVYVOLÁVAT POCITY VINY A STUDU</a:t>
            </a:r>
            <a:endParaRPr lang="cs-CZ" sz="48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9792F1-2032-4DF8-C08C-3FDD472CE8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2534" y="673382"/>
            <a:ext cx="8824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OBECNÉ PRINCIPY</a:t>
            </a:r>
            <a:endParaRPr lang="cs-CZ" sz="3600" dirty="0">
              <a:solidFill>
                <a:srgbClr val="CD6A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9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3D6E4-C681-8FE9-5F68-7D0828518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CA12F-0E78-9BCA-E978-DE1FAC99A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331" y="3883661"/>
            <a:ext cx="7941338" cy="1054100"/>
          </a:xfrm>
        </p:spPr>
        <p:txBody>
          <a:bodyPr>
            <a:normAutofit fontScale="92500"/>
          </a:bodyPr>
          <a:lstStyle/>
          <a:p>
            <a:pPr algn="ctr"/>
            <a:r>
              <a:rPr lang="cs-CZ" sz="4800" b="1" dirty="0"/>
              <a:t> </a:t>
            </a:r>
            <a:r>
              <a:rPr lang="cs-CZ" sz="5400" b="1" dirty="0"/>
              <a:t>VYHÝBAT SE FASCINACI</a:t>
            </a:r>
            <a:endParaRPr lang="cs-CZ" sz="48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1823ED-429F-C59C-FDF0-55576A3495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0730" y="657480"/>
            <a:ext cx="8824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OBECNÉ PRINCIPY</a:t>
            </a:r>
            <a:endParaRPr lang="cs-CZ" sz="3600" dirty="0">
              <a:solidFill>
                <a:srgbClr val="CD6A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02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43892-E544-164A-14DB-692EAF975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6536E-4132-42A5-A75D-72C805326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27" y="1510472"/>
            <a:ext cx="5714656" cy="70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terapeutický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2779B5-D204-3577-0F1C-9FA5DC0590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4827" y="869771"/>
            <a:ext cx="8824913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PRINCIPY</a:t>
            </a:r>
            <a:endParaRPr lang="cs-CZ" sz="3600" dirty="0">
              <a:solidFill>
                <a:srgbClr val="CD6A2D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5A30C9-CC71-1F68-C4B1-CF495E980BA9}"/>
              </a:ext>
            </a:extLst>
          </p:cNvPr>
          <p:cNvSpPr txBox="1"/>
          <p:nvPr/>
        </p:nvSpPr>
        <p:spPr>
          <a:xfrm>
            <a:off x="3477054" y="3870063"/>
            <a:ext cx="5555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4400" b="1" dirty="0"/>
              <a:t>PŘÍPRAVNÁ FÁZE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40506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0C0F0-E56D-DDE6-692C-20D013DD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F1B02E-9D82-80FF-7AD2-C4538D853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27" y="1510472"/>
            <a:ext cx="5714656" cy="70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terapeutický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D38CA9-1D6A-3067-6966-2061EDB59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4827" y="869771"/>
            <a:ext cx="8824913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PRINCIPY</a:t>
            </a:r>
            <a:endParaRPr lang="cs-CZ" sz="3600" dirty="0">
              <a:solidFill>
                <a:srgbClr val="CD6A2D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7E72CE-1C5A-B94D-0385-07983E450253}"/>
              </a:ext>
            </a:extLst>
          </p:cNvPr>
          <p:cNvSpPr txBox="1"/>
          <p:nvPr/>
        </p:nvSpPr>
        <p:spPr>
          <a:xfrm>
            <a:off x="3723544" y="3729162"/>
            <a:ext cx="5555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4400" b="1" dirty="0"/>
              <a:t>STEPPING STONES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50018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CDF03-320D-BCDD-6A7A-48056DEEC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3B4028-1465-3D00-8B88-3A86F90C3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27" y="1510472"/>
            <a:ext cx="5714656" cy="70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terapeutický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F0C88C-5442-24C8-DE1E-2A783CEE2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4827" y="869771"/>
            <a:ext cx="8824913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PRINCIPY</a:t>
            </a:r>
            <a:endParaRPr lang="cs-CZ" sz="3600" dirty="0">
              <a:solidFill>
                <a:srgbClr val="CD6A2D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57B709-1E0B-C48F-4054-515A295F32C5}"/>
              </a:ext>
            </a:extLst>
          </p:cNvPr>
          <p:cNvSpPr txBox="1"/>
          <p:nvPr/>
        </p:nvSpPr>
        <p:spPr>
          <a:xfrm>
            <a:off x="2128298" y="3760967"/>
            <a:ext cx="7935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sz="4400" b="1" dirty="0"/>
              <a:t>STRATEGIE „ČERVENÁ NIT“ vs. „AD-HOC“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6356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4F9AF-EE81-092F-CB8B-BEFAD37E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WEBINÁŘŮ PSYCHOTERAPIE TRAUMATU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D622A424-FF74-6A3A-E389-CA7C0001DFD4}"/>
              </a:ext>
            </a:extLst>
          </p:cNvPr>
          <p:cNvCxnSpPr>
            <a:cxnSpLocks/>
          </p:cNvCxnSpPr>
          <p:nvPr/>
        </p:nvCxnSpPr>
        <p:spPr>
          <a:xfrm>
            <a:off x="767602" y="6107492"/>
            <a:ext cx="106858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744BE35-E0A2-025E-5865-D5D75313F6EC}"/>
              </a:ext>
            </a:extLst>
          </p:cNvPr>
          <p:cNvSpPr txBox="1"/>
          <p:nvPr/>
        </p:nvSpPr>
        <p:spPr>
          <a:xfrm>
            <a:off x="2132033" y="6204352"/>
            <a:ext cx="3743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3117AFA-3B32-B21F-1C15-1E2A39E8CA69}"/>
              </a:ext>
            </a:extLst>
          </p:cNvPr>
          <p:cNvGrpSpPr/>
          <p:nvPr/>
        </p:nvGrpSpPr>
        <p:grpSpPr>
          <a:xfrm>
            <a:off x="1053804" y="2076468"/>
            <a:ext cx="10094377" cy="3969806"/>
            <a:chOff x="918631" y="2076468"/>
            <a:chExt cx="10094377" cy="3969806"/>
          </a:xfrm>
        </p:grpSpPr>
        <p:sp>
          <p:nvSpPr>
            <p:cNvPr id="7" name="Zástupný obsah 2">
              <a:extLst>
                <a:ext uri="{FF2B5EF4-FFF2-40B4-BE49-F238E27FC236}">
                  <a16:creationId xmlns:a16="http://schemas.microsoft.com/office/drawing/2014/main" id="{5AF1B3C1-E19A-6224-5696-39DABAA15599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1868478" y="4459894"/>
              <a:ext cx="2794678" cy="3743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600" b="1" dirty="0"/>
                <a:t>Vývojové trauma I. </a:t>
              </a:r>
            </a:p>
          </p:txBody>
        </p:sp>
        <p:sp>
          <p:nvSpPr>
            <p:cNvPr id="8" name="Zástupný obsah 2">
              <a:extLst>
                <a:ext uri="{FF2B5EF4-FFF2-40B4-BE49-F238E27FC236}">
                  <a16:creationId xmlns:a16="http://schemas.microsoft.com/office/drawing/2014/main" id="{E54CA6E4-CFEB-E631-4F83-E6D138BB50B2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071973" y="4585235"/>
              <a:ext cx="2547691" cy="3743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600" b="1" dirty="0"/>
                <a:t>Vývojové trauma II.</a:t>
              </a:r>
            </a:p>
          </p:txBody>
        </p:sp>
        <p:sp>
          <p:nvSpPr>
            <p:cNvPr id="9" name="Zástupný obsah 2">
              <a:extLst>
                <a:ext uri="{FF2B5EF4-FFF2-40B4-BE49-F238E27FC236}">
                  <a16:creationId xmlns:a16="http://schemas.microsoft.com/office/drawing/2014/main" id="{77D1D829-3965-6A66-A538-09447FF27E50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4004515" y="4425785"/>
              <a:ext cx="2842607" cy="3743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600" b="1" dirty="0"/>
                <a:t>Vztah terapeut a klient</a:t>
              </a:r>
            </a:p>
          </p:txBody>
        </p:sp>
        <p:sp>
          <p:nvSpPr>
            <p:cNvPr id="4" name="Zástupný obsah 2">
              <a:extLst>
                <a:ext uri="{FF2B5EF4-FFF2-40B4-BE49-F238E27FC236}">
                  <a16:creationId xmlns:a16="http://schemas.microsoft.com/office/drawing/2014/main" id="{A627F77E-FDCF-FBD0-C6B7-81BFFD3C7FAD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4627675" y="3963808"/>
              <a:ext cx="3756290" cy="3743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600" b="1" dirty="0"/>
                <a:t>Práce s tělem v terapii traumatu</a:t>
              </a:r>
            </a:p>
          </p:txBody>
        </p:sp>
        <p:sp>
          <p:nvSpPr>
            <p:cNvPr id="5" name="Zástupný obsah 2">
              <a:extLst>
                <a:ext uri="{FF2B5EF4-FFF2-40B4-BE49-F238E27FC236}">
                  <a16:creationId xmlns:a16="http://schemas.microsoft.com/office/drawing/2014/main" id="{FEF7CFCF-BB07-4AD5-4BF0-D51FE10B4D24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5707676" y="3980944"/>
              <a:ext cx="3756290" cy="3743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600" b="1" dirty="0"/>
                <a:t>Vnitřní  nastavení terapeuta</a:t>
              </a:r>
            </a:p>
          </p:txBody>
        </p:sp>
        <p:sp>
          <p:nvSpPr>
            <p:cNvPr id="11" name="Zástupný obsah 2">
              <a:extLst>
                <a:ext uri="{FF2B5EF4-FFF2-40B4-BE49-F238E27FC236}">
                  <a16:creationId xmlns:a16="http://schemas.microsoft.com/office/drawing/2014/main" id="{4C825613-5ECB-FB75-D618-F8E4EED9B6DF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169342" y="4354646"/>
              <a:ext cx="2992962" cy="3743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600" b="1" dirty="0"/>
                <a:t>Současné PT metody</a:t>
              </a:r>
            </a:p>
          </p:txBody>
        </p:sp>
        <p:sp>
          <p:nvSpPr>
            <p:cNvPr id="13" name="Zástupný obsah 2">
              <a:extLst>
                <a:ext uri="{FF2B5EF4-FFF2-40B4-BE49-F238E27FC236}">
                  <a16:creationId xmlns:a16="http://schemas.microsoft.com/office/drawing/2014/main" id="{B163DDBE-C455-4B78-145A-57100D8A0B97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810337" y="3904279"/>
              <a:ext cx="3870971" cy="3743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600" b="1" dirty="0"/>
                <a:t>Psychoterapeut v poli traumatu</a:t>
              </a:r>
            </a:p>
          </p:txBody>
        </p:sp>
        <p:sp>
          <p:nvSpPr>
            <p:cNvPr id="14" name="Zástupný obsah 2">
              <a:extLst>
                <a:ext uri="{FF2B5EF4-FFF2-40B4-BE49-F238E27FC236}">
                  <a16:creationId xmlns:a16="http://schemas.microsoft.com/office/drawing/2014/main" id="{284E4F3A-D772-36FC-49FA-97B4631E8361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8845824" y="3869283"/>
              <a:ext cx="3960000" cy="3743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600" b="1" dirty="0"/>
                <a:t>Integrace, supervize, zkušenosti</a:t>
              </a:r>
            </a:p>
          </p:txBody>
        </p:sp>
        <p:sp>
          <p:nvSpPr>
            <p:cNvPr id="15" name="Zástupný obsah 2">
              <a:extLst>
                <a:ext uri="{FF2B5EF4-FFF2-40B4-BE49-F238E27FC236}">
                  <a16:creationId xmlns:a16="http://schemas.microsoft.com/office/drawing/2014/main" id="{C330E7E9-B65B-7CD2-E4F6-366022D66873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884756" y="4556795"/>
              <a:ext cx="2602123" cy="3743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600" b="1" dirty="0"/>
                <a:t>Situační trauma</a:t>
              </a:r>
            </a:p>
          </p:txBody>
        </p:sp>
        <p:sp>
          <p:nvSpPr>
            <p:cNvPr id="17" name="Zástupný obsah 2">
              <a:extLst>
                <a:ext uri="{FF2B5EF4-FFF2-40B4-BE49-F238E27FC236}">
                  <a16:creationId xmlns:a16="http://schemas.microsoft.com/office/drawing/2014/main" id="{F725BC9C-50B4-0D8E-BC42-0C22B1DE6D19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-772329" y="3979716"/>
              <a:ext cx="3756290" cy="3743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600" b="1" dirty="0"/>
                <a:t>Úvod do psychoterapie traumatu</a:t>
              </a:r>
            </a:p>
          </p:txBody>
        </p: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E3E5246-6AEF-8D5D-901B-6C5CFA66A54C}"/>
              </a:ext>
            </a:extLst>
          </p:cNvPr>
          <p:cNvSpPr txBox="1"/>
          <p:nvPr/>
        </p:nvSpPr>
        <p:spPr>
          <a:xfrm>
            <a:off x="6458868" y="6221579"/>
            <a:ext cx="3743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7563688-E01B-8872-3BC8-EC6DF8D00B23}"/>
              </a:ext>
            </a:extLst>
          </p:cNvPr>
          <p:cNvSpPr txBox="1"/>
          <p:nvPr/>
        </p:nvSpPr>
        <p:spPr>
          <a:xfrm>
            <a:off x="5362913" y="6214953"/>
            <a:ext cx="3743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DE70BEE-52A0-F796-25CD-4BDDAD65BE09}"/>
              </a:ext>
            </a:extLst>
          </p:cNvPr>
          <p:cNvSpPr txBox="1"/>
          <p:nvPr/>
        </p:nvSpPr>
        <p:spPr>
          <a:xfrm>
            <a:off x="4274909" y="6216278"/>
            <a:ext cx="3743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2FB2DC8-6BA9-9869-75DA-8959FDED5FF8}"/>
              </a:ext>
            </a:extLst>
          </p:cNvPr>
          <p:cNvSpPr txBox="1"/>
          <p:nvPr/>
        </p:nvSpPr>
        <p:spPr>
          <a:xfrm>
            <a:off x="3210760" y="6209652"/>
            <a:ext cx="3743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50CB58E-FB8B-AFF8-546B-558B5F74CBCD}"/>
              </a:ext>
            </a:extLst>
          </p:cNvPr>
          <p:cNvSpPr txBox="1"/>
          <p:nvPr/>
        </p:nvSpPr>
        <p:spPr>
          <a:xfrm>
            <a:off x="1057282" y="6210978"/>
            <a:ext cx="3743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B01A869-BD0B-CA3E-37FB-9F9166494777}"/>
              </a:ext>
            </a:extLst>
          </p:cNvPr>
          <p:cNvSpPr txBox="1"/>
          <p:nvPr/>
        </p:nvSpPr>
        <p:spPr>
          <a:xfrm>
            <a:off x="7524343" y="6221580"/>
            <a:ext cx="3743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D20D328-202E-F8F8-187F-5A931597F66F}"/>
              </a:ext>
            </a:extLst>
          </p:cNvPr>
          <p:cNvSpPr txBox="1"/>
          <p:nvPr/>
        </p:nvSpPr>
        <p:spPr>
          <a:xfrm>
            <a:off x="8613672" y="6221580"/>
            <a:ext cx="3743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A639A59-C22B-B2D5-8AC9-1D73FED8BD90}"/>
              </a:ext>
            </a:extLst>
          </p:cNvPr>
          <p:cNvSpPr txBox="1"/>
          <p:nvPr/>
        </p:nvSpPr>
        <p:spPr>
          <a:xfrm>
            <a:off x="9695048" y="6205676"/>
            <a:ext cx="3743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5EF0087-2CFF-0DE3-B270-C33E22319ECD}"/>
              </a:ext>
            </a:extLst>
          </p:cNvPr>
          <p:cNvSpPr txBox="1"/>
          <p:nvPr/>
        </p:nvSpPr>
        <p:spPr>
          <a:xfrm>
            <a:off x="10712815" y="6213631"/>
            <a:ext cx="4826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1770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70FBB-FDAC-0234-25DF-B02FAB7D6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78D0A-A688-B5AC-5519-DC44A43E5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27" y="1510472"/>
            <a:ext cx="5714656" cy="70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terapeutický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89C950-D5FA-5439-AF1B-10EB465A90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4827" y="869771"/>
            <a:ext cx="8824913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PRINCIPY</a:t>
            </a:r>
            <a:endParaRPr lang="cs-CZ" sz="3600" dirty="0">
              <a:solidFill>
                <a:srgbClr val="CD6A2D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D68E26-92E4-BBE3-9F17-AD4BFEA89673}"/>
              </a:ext>
            </a:extLst>
          </p:cNvPr>
          <p:cNvSpPr txBox="1"/>
          <p:nvPr/>
        </p:nvSpPr>
        <p:spPr>
          <a:xfrm>
            <a:off x="1990068" y="3546283"/>
            <a:ext cx="7935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sz="4400" b="1" dirty="0"/>
              <a:t>PROPOJOVÁNÍ S DOBRÝMI ZÁŽITKY A ZDROJI</a:t>
            </a:r>
          </a:p>
        </p:txBody>
      </p:sp>
    </p:spTree>
    <p:extLst>
      <p:ext uri="{BB962C8B-B14F-4D97-AF65-F5344CB8AC3E}">
        <p14:creationId xmlns:p14="http://schemas.microsoft.com/office/powerpoint/2010/main" val="3921097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E1034-DD48-C4DF-C8EB-01B26E2DE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774C47-1ACA-D65F-F4DA-ED9BF7895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27" y="1510472"/>
            <a:ext cx="5714656" cy="70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terapeutický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289916-E314-13E8-BF8B-6A1F029D32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4827" y="869771"/>
            <a:ext cx="8824913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PRINCIPY</a:t>
            </a:r>
            <a:endParaRPr lang="cs-CZ" sz="3600" dirty="0">
              <a:solidFill>
                <a:srgbClr val="CD6A2D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A126BBD-0F1F-51EB-ADFA-6380D064A16A}"/>
              </a:ext>
            </a:extLst>
          </p:cNvPr>
          <p:cNvSpPr txBox="1"/>
          <p:nvPr/>
        </p:nvSpPr>
        <p:spPr>
          <a:xfrm>
            <a:off x="2128298" y="3546283"/>
            <a:ext cx="7935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sz="4400" b="1" dirty="0"/>
              <a:t>ZPRACOVÁVAT EMOČNÍ NÁBOJ PO ČÁSTECH</a:t>
            </a:r>
          </a:p>
        </p:txBody>
      </p:sp>
    </p:spTree>
    <p:extLst>
      <p:ext uri="{BB962C8B-B14F-4D97-AF65-F5344CB8AC3E}">
        <p14:creationId xmlns:p14="http://schemas.microsoft.com/office/powerpoint/2010/main" val="2339161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E4205-46C1-AC3E-5607-E00319E4B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7F235B-E0AB-9930-E4C3-18B0ACB0A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27" y="1510472"/>
            <a:ext cx="5714656" cy="70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terapeutický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038B9A-B87F-6CBF-BF66-7071DC887E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4827" y="869771"/>
            <a:ext cx="8824913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PRINCIPY</a:t>
            </a:r>
            <a:endParaRPr lang="cs-CZ" sz="3600" dirty="0">
              <a:solidFill>
                <a:srgbClr val="CD6A2D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6ED9D99-43BB-807A-AE83-BDE12BBF2A12}"/>
              </a:ext>
            </a:extLst>
          </p:cNvPr>
          <p:cNvSpPr txBox="1"/>
          <p:nvPr/>
        </p:nvSpPr>
        <p:spPr>
          <a:xfrm>
            <a:off x="2128298" y="3429000"/>
            <a:ext cx="7935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sz="4400" b="1" dirty="0"/>
              <a:t>VHODNÉ </a:t>
            </a:r>
          </a:p>
          <a:p>
            <a:pPr algn="ctr"/>
            <a:r>
              <a:rPr lang="cs-CZ" sz="4400" b="1" dirty="0"/>
              <a:t>NAČASOVÁNÍ A TEMPO</a:t>
            </a:r>
          </a:p>
        </p:txBody>
      </p:sp>
    </p:spTree>
    <p:extLst>
      <p:ext uri="{BB962C8B-B14F-4D97-AF65-F5344CB8AC3E}">
        <p14:creationId xmlns:p14="http://schemas.microsoft.com/office/powerpoint/2010/main" val="174463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5FB8A-02FE-ED6F-06D8-E7601874E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1707E6-80B6-899D-5C71-FB811F043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27" y="1510472"/>
            <a:ext cx="5714656" cy="70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terapeutický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181CA8-C1E1-E210-431F-9204E38AE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4827" y="869771"/>
            <a:ext cx="8824913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PRINCIPY</a:t>
            </a:r>
            <a:endParaRPr lang="cs-CZ" sz="3600" dirty="0">
              <a:solidFill>
                <a:srgbClr val="CD6A2D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4A89C2F-8DA5-A219-EBB2-2122B0317F68}"/>
              </a:ext>
            </a:extLst>
          </p:cNvPr>
          <p:cNvSpPr txBox="1"/>
          <p:nvPr/>
        </p:nvSpPr>
        <p:spPr>
          <a:xfrm>
            <a:off x="2128298" y="3810662"/>
            <a:ext cx="7935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sz="4400" b="1" dirty="0"/>
              <a:t>MRTVÁ A ŽIVÁ VODA</a:t>
            </a:r>
          </a:p>
        </p:txBody>
      </p:sp>
    </p:spTree>
    <p:extLst>
      <p:ext uri="{BB962C8B-B14F-4D97-AF65-F5344CB8AC3E}">
        <p14:creationId xmlns:p14="http://schemas.microsoft.com/office/powerpoint/2010/main" val="2352689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2A970-1FDA-2048-1693-A226D0701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8A1065-123A-88B1-86A7-B16F3A0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27" y="1510472"/>
            <a:ext cx="5714656" cy="70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terapeutický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B8C260-9460-3636-9A6C-197301EB4A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4827" y="869771"/>
            <a:ext cx="8824913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PRINCIPY</a:t>
            </a:r>
            <a:endParaRPr lang="cs-CZ" sz="3600" dirty="0">
              <a:solidFill>
                <a:srgbClr val="CD6A2D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CE64D7E-3E17-8513-F45B-BA65CA8D12AF}"/>
              </a:ext>
            </a:extLst>
          </p:cNvPr>
          <p:cNvSpPr txBox="1"/>
          <p:nvPr/>
        </p:nvSpPr>
        <p:spPr>
          <a:xfrm>
            <a:off x="2128298" y="3810662"/>
            <a:ext cx="7935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sz="4400" b="1" dirty="0"/>
              <a:t>PROPRACOVÁNÍ OSOBNÍ HISTORIE KLIENTA</a:t>
            </a:r>
          </a:p>
        </p:txBody>
      </p:sp>
    </p:spTree>
    <p:extLst>
      <p:ext uri="{BB962C8B-B14F-4D97-AF65-F5344CB8AC3E}">
        <p14:creationId xmlns:p14="http://schemas.microsoft.com/office/powerpoint/2010/main" val="4108470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C0AF7-B218-2DED-165C-7635F4956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FD1706-EFCA-4820-0F40-DAEFDE85E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27" y="1510472"/>
            <a:ext cx="5714656" cy="70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terapeutický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11B069-AA09-5028-07C6-4C700BCFF7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4827" y="869771"/>
            <a:ext cx="8824913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PRINCIPY</a:t>
            </a:r>
            <a:endParaRPr lang="cs-CZ" sz="3600" dirty="0">
              <a:solidFill>
                <a:srgbClr val="CD6A2D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74A1878-1637-4F69-283F-0EFD17A4A6C5}"/>
              </a:ext>
            </a:extLst>
          </p:cNvPr>
          <p:cNvSpPr txBox="1"/>
          <p:nvPr/>
        </p:nvSpPr>
        <p:spPr>
          <a:xfrm>
            <a:off x="2128298" y="3577675"/>
            <a:ext cx="79354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sz="4400" b="1" dirty="0"/>
              <a:t>OPAKOVANÉ EPIZODY „ROZPADÁNÍ A SKLÁDÁNÍ </a:t>
            </a:r>
          </a:p>
          <a:p>
            <a:pPr algn="ctr"/>
            <a:r>
              <a:rPr lang="cs-CZ" sz="4400" b="1" dirty="0"/>
              <a:t>- SPIRÁLA</a:t>
            </a:r>
          </a:p>
        </p:txBody>
      </p:sp>
    </p:spTree>
    <p:extLst>
      <p:ext uri="{BB962C8B-B14F-4D97-AF65-F5344CB8AC3E}">
        <p14:creationId xmlns:p14="http://schemas.microsoft.com/office/powerpoint/2010/main" val="1882217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9BD27-BB90-60F2-9D0A-FBB9502C7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27C99F-C4EF-B455-C57E-CD28DC07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27" y="1510472"/>
            <a:ext cx="5714656" cy="70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terapeutický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8B953C-A419-3B37-0676-402CC5ADC0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4827" y="869771"/>
            <a:ext cx="8824913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PRINCIPY</a:t>
            </a:r>
            <a:endParaRPr lang="cs-CZ" sz="3600" dirty="0">
              <a:solidFill>
                <a:srgbClr val="CD6A2D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2CF36C5-54D1-3CBC-BDE4-9EAD64BE9D8A}"/>
              </a:ext>
            </a:extLst>
          </p:cNvPr>
          <p:cNvSpPr txBox="1"/>
          <p:nvPr/>
        </p:nvSpPr>
        <p:spPr>
          <a:xfrm>
            <a:off x="2128298" y="3577675"/>
            <a:ext cx="79354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sz="4400" b="1" dirty="0"/>
              <a:t>VZTAH TERAPEUT KLIENT PROCHÁZÍ VÝVOJOVÝMI FÁZEMI</a:t>
            </a:r>
          </a:p>
        </p:txBody>
      </p:sp>
    </p:spTree>
    <p:extLst>
      <p:ext uri="{BB962C8B-B14F-4D97-AF65-F5344CB8AC3E}">
        <p14:creationId xmlns:p14="http://schemas.microsoft.com/office/powerpoint/2010/main" val="1275557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60E5B-4FB3-F3A9-09BC-F00CA2AB7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19317-66C5-A581-A0AD-83879AFCC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27" y="1510472"/>
            <a:ext cx="5714656" cy="70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terapeutický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5BE73D-450A-723B-CD76-1968987A3A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4827" y="869771"/>
            <a:ext cx="8824913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PRINCIPY</a:t>
            </a:r>
            <a:endParaRPr lang="cs-CZ" sz="3600" dirty="0">
              <a:solidFill>
                <a:srgbClr val="CD6A2D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3B89E5-E998-E25F-620C-B82E52F506CD}"/>
              </a:ext>
            </a:extLst>
          </p:cNvPr>
          <p:cNvSpPr txBox="1"/>
          <p:nvPr/>
        </p:nvSpPr>
        <p:spPr>
          <a:xfrm>
            <a:off x="2128298" y="3808263"/>
            <a:ext cx="7935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sz="4400" b="1" dirty="0"/>
              <a:t>NOVÁ IDENTITA</a:t>
            </a:r>
          </a:p>
        </p:txBody>
      </p:sp>
    </p:spTree>
    <p:extLst>
      <p:ext uri="{BB962C8B-B14F-4D97-AF65-F5344CB8AC3E}">
        <p14:creationId xmlns:p14="http://schemas.microsoft.com/office/powerpoint/2010/main" val="3112967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6F1BD-ED9E-B553-8837-D9EB84B8D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4751CC-B268-ACCB-71BC-DD92F134E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27" y="1510472"/>
            <a:ext cx="5714656" cy="70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terapeutický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036095-EED0-6F2E-ECBB-6E9B14A4BF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4827" y="869771"/>
            <a:ext cx="8824913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PRINCIPY</a:t>
            </a:r>
            <a:endParaRPr lang="cs-CZ" sz="3600" dirty="0">
              <a:solidFill>
                <a:srgbClr val="CD6A2D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297B305-4BD0-9143-79B0-E248B5E091E4}"/>
              </a:ext>
            </a:extLst>
          </p:cNvPr>
          <p:cNvSpPr txBox="1"/>
          <p:nvPr/>
        </p:nvSpPr>
        <p:spPr>
          <a:xfrm>
            <a:off x="2128298" y="3808263"/>
            <a:ext cx="7935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sz="4400" b="1" dirty="0"/>
              <a:t>POSTRAUMATICKÝ RŮST V NĚKTERÝCH OBLASTECH</a:t>
            </a:r>
          </a:p>
        </p:txBody>
      </p:sp>
    </p:spTree>
    <p:extLst>
      <p:ext uri="{BB962C8B-B14F-4D97-AF65-F5344CB8AC3E}">
        <p14:creationId xmlns:p14="http://schemas.microsoft.com/office/powerpoint/2010/main" val="3797116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EB936-7C22-7F94-A0B5-A5A17DD04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EECED-8CF2-49AF-20B4-439F6482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27" y="1510472"/>
            <a:ext cx="5714656" cy="70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</a:rPr>
              <a:t>terapeutický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4533F2-F4E7-3ED6-BC0A-EB0E4EEEE9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4827" y="869771"/>
            <a:ext cx="8824913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PRINCIPY</a:t>
            </a:r>
            <a:endParaRPr lang="cs-CZ" sz="3600" dirty="0">
              <a:solidFill>
                <a:srgbClr val="CD6A2D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1C2EBB-7FE1-BEED-14DF-BD073F0227AB}"/>
              </a:ext>
            </a:extLst>
          </p:cNvPr>
          <p:cNvSpPr txBox="1"/>
          <p:nvPr/>
        </p:nvSpPr>
        <p:spPr>
          <a:xfrm>
            <a:off x="2128298" y="3808263"/>
            <a:ext cx="7935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sz="4400" b="1" dirty="0"/>
              <a:t>MOŽNÉ INTERFERENCE TERAPEUT A KLIENT</a:t>
            </a:r>
          </a:p>
        </p:txBody>
      </p:sp>
    </p:spTree>
    <p:extLst>
      <p:ext uri="{BB962C8B-B14F-4D97-AF65-F5344CB8AC3E}">
        <p14:creationId xmlns:p14="http://schemas.microsoft.com/office/powerpoint/2010/main" val="323914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51EC46-84E9-AFF6-B7A8-89A437649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664" y="2630775"/>
            <a:ext cx="3965685" cy="367803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800" b="1" dirty="0"/>
              <a:t> I.</a:t>
            </a:r>
          </a:p>
          <a:p>
            <a:pPr lvl="1"/>
            <a:r>
              <a:rPr lang="cs-CZ" sz="2000" b="1" dirty="0"/>
              <a:t>Co rozumíme vývojovým traumatem</a:t>
            </a:r>
          </a:p>
          <a:p>
            <a:pPr lvl="1"/>
            <a:r>
              <a:rPr lang="cs-CZ" sz="2000" b="1" dirty="0"/>
              <a:t>Současné teoretické přístupy</a:t>
            </a:r>
          </a:p>
          <a:p>
            <a:pPr lvl="1"/>
            <a:r>
              <a:rPr lang="cs-CZ" sz="2000" b="1" dirty="0"/>
              <a:t>Principy:</a:t>
            </a:r>
          </a:p>
          <a:p>
            <a:pPr lvl="2"/>
            <a:r>
              <a:rPr lang="cs-CZ" sz="2000" b="1" dirty="0"/>
              <a:t>Obecné principy</a:t>
            </a:r>
          </a:p>
          <a:p>
            <a:pPr lvl="2"/>
            <a:r>
              <a:rPr lang="cs-CZ" sz="2000" b="1" dirty="0"/>
              <a:t>Terapeutický proces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8CD131-1449-7131-FF1D-AABB796818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4584" y="957304"/>
            <a:ext cx="882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CD6A2D"/>
                </a:solidFill>
              </a:rPr>
              <a:t>VÝVOJOVÉ TRAUMA</a:t>
            </a:r>
            <a:endParaRPr lang="cs-CZ" sz="3600" dirty="0">
              <a:solidFill>
                <a:srgbClr val="CD6A2D"/>
              </a:solidFill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26BD759-0F6C-3C15-2700-6CE1238C3F89}"/>
              </a:ext>
            </a:extLst>
          </p:cNvPr>
          <p:cNvSpPr txBox="1">
            <a:spLocks/>
          </p:cNvSpPr>
          <p:nvPr/>
        </p:nvSpPr>
        <p:spPr>
          <a:xfrm>
            <a:off x="7023651" y="2630775"/>
            <a:ext cx="3965685" cy="34235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dirty="0"/>
              <a:t> II.</a:t>
            </a:r>
          </a:p>
          <a:p>
            <a:pPr lvl="1"/>
            <a:r>
              <a:rPr lang="cs-CZ" sz="2000" b="1" dirty="0"/>
              <a:t>Základní teorie vztahující se k vývoji a zrání člověka</a:t>
            </a:r>
          </a:p>
          <a:p>
            <a:pPr lvl="1"/>
            <a:r>
              <a:rPr lang="cs-CZ" sz="2000" b="1" dirty="0"/>
              <a:t>Současné teoretické přístupy</a:t>
            </a:r>
          </a:p>
          <a:p>
            <a:pPr lvl="1"/>
            <a:r>
              <a:rPr lang="cs-CZ" sz="2000" b="1" dirty="0"/>
              <a:t>Principy:</a:t>
            </a:r>
          </a:p>
          <a:p>
            <a:pPr lvl="2"/>
            <a:r>
              <a:rPr lang="cs-CZ" sz="2000" b="1" dirty="0"/>
              <a:t>Techniky a intervence</a:t>
            </a:r>
          </a:p>
          <a:p>
            <a:pPr lvl="2"/>
            <a:r>
              <a:rPr lang="cs-CZ" sz="2000" b="1" dirty="0"/>
              <a:t>Kompetence terapeuta</a:t>
            </a:r>
          </a:p>
          <a:p>
            <a:pPr lvl="2"/>
            <a:endParaRPr lang="cs-CZ" b="1" dirty="0"/>
          </a:p>
          <a:p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4231687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E77CC-4BB8-F91B-3E2F-90B5CDA2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0" y="3631808"/>
            <a:ext cx="8825659" cy="706964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07077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1C8AF-0611-A099-22D0-4F3C252F9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C113C-4175-62AC-A0D5-DD925EBA2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209" y="810445"/>
            <a:ext cx="7652206" cy="118533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600" dirty="0"/>
              <a:t>Obecná definice traumatu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167D4-3ECF-3B51-2DCB-B851DD65F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167" y="3080848"/>
            <a:ext cx="10033665" cy="3359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Trauma m</a:t>
            </a:r>
            <a:r>
              <a:rPr kumimoji="0" lang="cs-CZ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že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cs-CZ" altLang="cs-CZ" sz="3200" b="1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vzniknout z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cs-CZ" altLang="cs-CZ" sz="3200" b="1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čehokoli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čeho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se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děje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příliš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mnoho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příliš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rychle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příliš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brzo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nebo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příliš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dlouho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spolu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nedostatkem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toho, co se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dít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mělo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co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mělo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být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vyživujícím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cs-CZ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zdrojem</a:t>
            </a:r>
            <a:r>
              <a:rPr kumimoji="0" lang="en-US" altLang="cs-CZ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b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kumimoji="0" lang="cs-CZ" altLang="cs-CZ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kumimoji="0" lang="en-US" altLang="cs-CZ" sz="3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Resmaa</a:t>
            </a:r>
            <a:r>
              <a:rPr kumimoji="0" lang="en-US" altLang="cs-CZ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cs-CZ" sz="3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Menakem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8683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10E87-AD1E-28BE-71FF-5A4EB016F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20" y="965718"/>
            <a:ext cx="8825659" cy="706964"/>
          </a:xfrm>
        </p:spPr>
        <p:txBody>
          <a:bodyPr/>
          <a:lstStyle/>
          <a:p>
            <a:pPr algn="ctr"/>
            <a:r>
              <a:rPr lang="cs-CZ" dirty="0"/>
              <a:t>Osobnosti psychoterapie vývojového traumatu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F36105-3F7C-3481-541C-D1FF96317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3607877" cy="37973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John </a:t>
            </a:r>
            <a:r>
              <a:rPr lang="cs-CZ" dirty="0" err="1"/>
              <a:t>Bowlby</a:t>
            </a:r>
            <a:endParaRPr lang="cs-CZ" dirty="0"/>
          </a:p>
          <a:p>
            <a:r>
              <a:rPr lang="cs-CZ" dirty="0" err="1"/>
              <a:t>Bessel</a:t>
            </a:r>
            <a:r>
              <a:rPr lang="cs-CZ" dirty="0"/>
              <a:t> van der </a:t>
            </a:r>
            <a:r>
              <a:rPr lang="cs-CZ" dirty="0" err="1"/>
              <a:t>Kolk</a:t>
            </a:r>
            <a:endParaRPr lang="cs-CZ" dirty="0"/>
          </a:p>
          <a:p>
            <a:r>
              <a:rPr lang="cs-CZ" dirty="0"/>
              <a:t>Peter A. </a:t>
            </a:r>
            <a:r>
              <a:rPr lang="cs-CZ" dirty="0" err="1"/>
              <a:t>Levine</a:t>
            </a:r>
            <a:endParaRPr lang="cs-CZ" dirty="0"/>
          </a:p>
          <a:p>
            <a:r>
              <a:rPr lang="cs-CZ" dirty="0"/>
              <a:t>Daniel </a:t>
            </a:r>
            <a:r>
              <a:rPr lang="cs-CZ" dirty="0" err="1"/>
              <a:t>Siegel</a:t>
            </a:r>
            <a:endParaRPr lang="cs-CZ" dirty="0"/>
          </a:p>
          <a:p>
            <a:r>
              <a:rPr lang="cs-CZ" dirty="0" err="1"/>
              <a:t>Gabor</a:t>
            </a:r>
            <a:r>
              <a:rPr lang="cs-CZ" dirty="0"/>
              <a:t> Maté</a:t>
            </a:r>
          </a:p>
          <a:p>
            <a:r>
              <a:rPr lang="cs-CZ" dirty="0" err="1"/>
              <a:t>Brude</a:t>
            </a:r>
            <a:r>
              <a:rPr lang="cs-CZ" dirty="0"/>
              <a:t> D. Perry</a:t>
            </a:r>
          </a:p>
          <a:p>
            <a:r>
              <a:rPr lang="cs-CZ" dirty="0"/>
              <a:t>Allan </a:t>
            </a:r>
            <a:r>
              <a:rPr lang="cs-CZ" dirty="0" err="1"/>
              <a:t>Schore</a:t>
            </a:r>
            <a:endParaRPr lang="cs-CZ" dirty="0"/>
          </a:p>
          <a:p>
            <a:r>
              <a:rPr lang="cs-CZ" dirty="0"/>
              <a:t>Stephen </a:t>
            </a:r>
            <a:r>
              <a:rPr lang="cs-CZ" dirty="0" err="1"/>
              <a:t>Porges</a:t>
            </a:r>
            <a:endParaRPr lang="cs-CZ" dirty="0"/>
          </a:p>
          <a:p>
            <a:r>
              <a:rPr lang="cs-CZ" dirty="0"/>
              <a:t>Pat </a:t>
            </a:r>
            <a:r>
              <a:rPr lang="cs-CZ" dirty="0" err="1"/>
              <a:t>Ogden</a:t>
            </a:r>
            <a:endParaRPr lang="cs-CZ" dirty="0"/>
          </a:p>
          <a:p>
            <a:r>
              <a:rPr lang="cs-CZ" dirty="0"/>
              <a:t>Mary </a:t>
            </a:r>
            <a:r>
              <a:rPr lang="cs-CZ" dirty="0" err="1"/>
              <a:t>Ainsworht</a:t>
            </a:r>
            <a:endParaRPr lang="cs-CZ" dirty="0"/>
          </a:p>
          <a:p>
            <a:r>
              <a:rPr lang="cs-CZ" dirty="0" err="1"/>
              <a:t>Deb</a:t>
            </a:r>
            <a:r>
              <a:rPr lang="cs-CZ" dirty="0"/>
              <a:t> Dana</a:t>
            </a:r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1075563-ECA0-DB54-0A11-3BC924DD94AE}"/>
              </a:ext>
            </a:extLst>
          </p:cNvPr>
          <p:cNvSpPr txBox="1">
            <a:spLocks/>
          </p:cNvSpPr>
          <p:nvPr/>
        </p:nvSpPr>
        <p:spPr>
          <a:xfrm>
            <a:off x="6626776" y="2724094"/>
            <a:ext cx="3607877" cy="3676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David </a:t>
            </a:r>
            <a:r>
              <a:rPr lang="cs-CZ" dirty="0" err="1"/>
              <a:t>Boadella</a:t>
            </a:r>
            <a:endParaRPr lang="cs-CZ" dirty="0"/>
          </a:p>
          <a:p>
            <a:r>
              <a:rPr lang="cs-CZ" dirty="0" err="1"/>
              <a:t>Franciene</a:t>
            </a:r>
            <a:r>
              <a:rPr lang="cs-CZ" dirty="0"/>
              <a:t> </a:t>
            </a:r>
            <a:r>
              <a:rPr lang="cs-CZ" dirty="0" err="1"/>
              <a:t>Shapiro</a:t>
            </a:r>
            <a:endParaRPr lang="cs-CZ" dirty="0"/>
          </a:p>
          <a:p>
            <a:r>
              <a:rPr lang="cs-CZ" dirty="0"/>
              <a:t>Richard C. </a:t>
            </a:r>
            <a:r>
              <a:rPr lang="cs-CZ" dirty="0" err="1"/>
              <a:t>Schwartz</a:t>
            </a:r>
            <a:endParaRPr lang="cs-CZ" dirty="0"/>
          </a:p>
          <a:p>
            <a:r>
              <a:rPr lang="cs-CZ" dirty="0"/>
              <a:t>Judit Herman</a:t>
            </a:r>
          </a:p>
          <a:p>
            <a:r>
              <a:rPr lang="cs-CZ" dirty="0" err="1"/>
              <a:t>Onno</a:t>
            </a:r>
            <a:r>
              <a:rPr lang="cs-CZ" dirty="0"/>
              <a:t> </a:t>
            </a:r>
            <a:r>
              <a:rPr lang="cs-CZ" dirty="0" err="1"/>
              <a:t>vander</a:t>
            </a:r>
            <a:r>
              <a:rPr lang="cs-CZ" dirty="0"/>
              <a:t> Hart</a:t>
            </a:r>
          </a:p>
          <a:p>
            <a:r>
              <a:rPr lang="cs-CZ" dirty="0"/>
              <a:t>Zdeněk Matějíček</a:t>
            </a:r>
          </a:p>
          <a:p>
            <a:r>
              <a:rPr lang="cs-CZ" dirty="0"/>
              <a:t>Ladislav </a:t>
            </a:r>
            <a:r>
              <a:rPr lang="cs-CZ" dirty="0" err="1"/>
              <a:t>Timulák</a:t>
            </a:r>
            <a:endParaRPr lang="cs-CZ" dirty="0"/>
          </a:p>
          <a:p>
            <a:r>
              <a:rPr lang="cs-CZ" dirty="0"/>
              <a:t>Josef </a:t>
            </a:r>
            <a:r>
              <a:rPr lang="cs-CZ" dirty="0" err="1"/>
              <a:t>Hašto</a:t>
            </a:r>
            <a:endParaRPr lang="cs-CZ" dirty="0"/>
          </a:p>
          <a:p>
            <a:r>
              <a:rPr lang="cs-CZ" dirty="0"/>
              <a:t>Hana Vojtová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56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4E2F4-DDB2-729B-1B4F-B914C120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Hlavní teoretické přístupy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735FDD-6612-1C30-7582-AEA59F2AE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152" y="2611451"/>
            <a:ext cx="8825659" cy="394042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Teorie </a:t>
            </a:r>
            <a:r>
              <a:rPr lang="cs-CZ" dirty="0" err="1"/>
              <a:t>attachmentu</a:t>
            </a:r>
            <a:r>
              <a:rPr lang="cs-CZ" dirty="0"/>
              <a:t> (John </a:t>
            </a:r>
            <a:r>
              <a:rPr lang="cs-CZ" dirty="0" err="1"/>
              <a:t>Bowlby</a:t>
            </a:r>
            <a:r>
              <a:rPr lang="cs-CZ" dirty="0"/>
              <a:t>)</a:t>
            </a:r>
          </a:p>
          <a:p>
            <a:r>
              <a:rPr lang="cs-CZ" dirty="0"/>
              <a:t>Teorie komplexního traumatu (Judith Herman)</a:t>
            </a:r>
          </a:p>
          <a:p>
            <a:r>
              <a:rPr lang="cs-CZ" dirty="0" err="1"/>
              <a:t>Polyvagální</a:t>
            </a:r>
            <a:r>
              <a:rPr lang="cs-CZ" dirty="0"/>
              <a:t> teorie (Stephen </a:t>
            </a:r>
            <a:r>
              <a:rPr lang="cs-CZ" dirty="0" err="1"/>
              <a:t>Porges</a:t>
            </a:r>
            <a:r>
              <a:rPr lang="cs-CZ" dirty="0"/>
              <a:t>)</a:t>
            </a:r>
          </a:p>
          <a:p>
            <a:r>
              <a:rPr lang="cs-CZ" dirty="0"/>
              <a:t>Somatické přístupy (Peter </a:t>
            </a:r>
            <a:r>
              <a:rPr lang="cs-CZ" dirty="0" err="1"/>
              <a:t>Levine</a:t>
            </a:r>
            <a:r>
              <a:rPr lang="cs-CZ" dirty="0"/>
              <a:t>)</a:t>
            </a:r>
          </a:p>
          <a:p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 Systems (Richard </a:t>
            </a:r>
            <a:r>
              <a:rPr lang="cs-CZ" dirty="0" err="1"/>
              <a:t>Schwartz</a:t>
            </a:r>
            <a:r>
              <a:rPr lang="cs-CZ" dirty="0"/>
              <a:t>)</a:t>
            </a:r>
          </a:p>
          <a:p>
            <a:r>
              <a:rPr lang="cs-CZ" dirty="0"/>
              <a:t>Psychodynamické přístupy (Sigmund Freud)</a:t>
            </a:r>
          </a:p>
          <a:p>
            <a:r>
              <a:rPr lang="cs-CZ" dirty="0"/>
              <a:t>Neurobiologický přístup (</a:t>
            </a:r>
            <a:r>
              <a:rPr lang="cs-CZ" dirty="0" err="1"/>
              <a:t>Bessel</a:t>
            </a:r>
            <a:r>
              <a:rPr lang="cs-CZ" dirty="0"/>
              <a:t> van der </a:t>
            </a:r>
            <a:r>
              <a:rPr lang="cs-CZ" dirty="0" err="1"/>
              <a:t>Kolk</a:t>
            </a:r>
            <a:r>
              <a:rPr lang="cs-CZ" dirty="0"/>
              <a:t>)</a:t>
            </a:r>
          </a:p>
          <a:p>
            <a:r>
              <a:rPr lang="cs-CZ" dirty="0" err="1"/>
              <a:t>Emotionally</a:t>
            </a:r>
            <a:r>
              <a:rPr lang="cs-CZ" dirty="0"/>
              <a:t> </a:t>
            </a:r>
            <a:r>
              <a:rPr lang="cs-CZ" dirty="0" err="1"/>
              <a:t>Focused</a:t>
            </a:r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/>
              <a:t> (</a:t>
            </a:r>
            <a:r>
              <a:rPr lang="cs-CZ" dirty="0" err="1"/>
              <a:t>Sue</a:t>
            </a:r>
            <a:r>
              <a:rPr lang="cs-CZ" dirty="0"/>
              <a:t> Johnson)</a:t>
            </a:r>
          </a:p>
          <a:p>
            <a:r>
              <a:rPr lang="cs-CZ" dirty="0"/>
              <a:t>EMDR  (Francine </a:t>
            </a:r>
            <a:r>
              <a:rPr lang="cs-CZ" dirty="0" err="1"/>
              <a:t>Shapiro</a:t>
            </a:r>
            <a:r>
              <a:rPr lang="cs-CZ" dirty="0"/>
              <a:t>)</a:t>
            </a:r>
          </a:p>
          <a:p>
            <a:r>
              <a:rPr lang="cs-CZ" dirty="0"/>
              <a:t>Trauma-</a:t>
            </a:r>
            <a:r>
              <a:rPr lang="cs-CZ" dirty="0" err="1"/>
              <a:t>focused</a:t>
            </a:r>
            <a:r>
              <a:rPr lang="cs-CZ" dirty="0"/>
              <a:t> CBT (Judith A. Cohen)</a:t>
            </a:r>
          </a:p>
          <a:p>
            <a:r>
              <a:rPr lang="cs-CZ" dirty="0"/>
              <a:t>Biosyntéza (David </a:t>
            </a:r>
            <a:r>
              <a:rPr lang="cs-CZ" dirty="0" err="1"/>
              <a:t>Boadella</a:t>
            </a:r>
            <a:r>
              <a:rPr lang="cs-CZ" dirty="0"/>
              <a:t>)</a:t>
            </a:r>
          </a:p>
          <a:p>
            <a:r>
              <a:rPr lang="cs-CZ" dirty="0"/>
              <a:t>atd.</a:t>
            </a:r>
          </a:p>
        </p:txBody>
      </p:sp>
    </p:spTree>
    <p:extLst>
      <p:ext uri="{BB962C8B-B14F-4D97-AF65-F5344CB8AC3E}">
        <p14:creationId xmlns:p14="http://schemas.microsoft.com/office/powerpoint/2010/main" val="18683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8704B-50BF-70BF-6F25-1006003AD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esba z obrazového programu cloudového oleje">
            <a:extLst>
              <a:ext uri="{FF2B5EF4-FFF2-40B4-BE49-F238E27FC236}">
                <a16:creationId xmlns:a16="http://schemas.microsoft.com/office/drawing/2014/main" id="{DD8A3DF0-7F47-61C5-E8DA-BE235871E3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3E6"/>
              </a:clrFrom>
              <a:clrTo>
                <a:srgbClr val="F9F3E6">
                  <a:alpha val="0"/>
                </a:srgbClr>
              </a:clrTo>
            </a:clrChange>
            <a:alphaModFix amt="35000"/>
          </a:blip>
          <a:srcRect t="7855" r="-1" b="7854"/>
          <a:stretch/>
        </p:blipFill>
        <p:spPr>
          <a:xfrm>
            <a:off x="0" y="34965"/>
            <a:ext cx="12191695" cy="6893602"/>
          </a:xfrm>
          <a:prstGeom prst="rect">
            <a:avLst/>
          </a:prstGeom>
          <a:noFill/>
        </p:spPr>
      </p:pic>
      <p:pic>
        <p:nvPicPr>
          <p:cNvPr id="7" name="Picture 1" descr="The 4F Trauma Personality Types and Recovery.png">
            <a:extLst>
              <a:ext uri="{FF2B5EF4-FFF2-40B4-BE49-F238E27FC236}">
                <a16:creationId xmlns:a16="http://schemas.microsoft.com/office/drawing/2014/main" id="{763B7A95-61ED-5AEA-F3AE-14E135B6AA1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7" y="74721"/>
            <a:ext cx="105156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86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E16A7-DDFA-FC8A-2A3B-563AEB67B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A107B6C-32F0-1FA7-5567-F232A731B9B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altLang="cs-CZ" sz="4200" i="1" dirty="0"/>
            </a:br>
            <a:br>
              <a:rPr lang="en-US" altLang="cs-CZ" sz="4200" i="1" dirty="0"/>
            </a:br>
            <a:endParaRPr lang="en-US" sz="42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12B8552-7DB6-7657-D597-44C743E1F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962" y="2470016"/>
            <a:ext cx="5033397" cy="3827417"/>
          </a:xfrm>
        </p:spPr>
        <p:txBody>
          <a:bodyPr>
            <a:normAutofit/>
          </a:bodyPr>
          <a:lstStyle/>
          <a:p>
            <a:r>
              <a:rPr lang="en-US" altLang="cs-CZ" sz="2400" dirty="0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MKN, DSM</a:t>
            </a:r>
          </a:p>
          <a:p>
            <a:r>
              <a:rPr lang="en-US" altLang="cs-CZ" sz="2400" dirty="0" err="1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přirozená</a:t>
            </a:r>
            <a:r>
              <a:rPr lang="en-US" altLang="cs-CZ" sz="2400" dirty="0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obranná</a:t>
            </a:r>
            <a:r>
              <a:rPr lang="en-US" altLang="cs-CZ" sz="2400" dirty="0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 </a:t>
            </a:r>
            <a:r>
              <a:rPr lang="en-US" altLang="cs-CZ" sz="2400" dirty="0" err="1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reakce</a:t>
            </a:r>
            <a:r>
              <a:rPr lang="en-US" altLang="cs-CZ" sz="2400" dirty="0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altLang="cs-CZ" sz="2400" dirty="0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</a:t>
            </a:r>
            <a:endParaRPr lang="en-US" altLang="cs-CZ" sz="2400" dirty="0">
              <a:solidFill>
                <a:srgbClr val="0A53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cs-CZ" sz="2400" dirty="0" err="1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adaptivní</a:t>
            </a:r>
            <a:r>
              <a:rPr lang="en-US" altLang="cs-CZ" sz="2400" dirty="0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porucha</a:t>
            </a:r>
            <a:r>
              <a:rPr lang="en-US" altLang="cs-CZ" sz="2400" dirty="0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integrity </a:t>
            </a:r>
            <a:r>
              <a:rPr lang="en-US" altLang="cs-CZ" sz="2400" dirty="0" err="1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vědomí</a:t>
            </a:r>
            <a:endParaRPr lang="en-US" altLang="cs-CZ" sz="2400" dirty="0">
              <a:solidFill>
                <a:srgbClr val="0A53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altLang="cs-CZ" sz="2400" dirty="0" err="1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depersonalizace</a:t>
            </a:r>
            <a:r>
              <a:rPr lang="en-US" altLang="cs-CZ" sz="2400" dirty="0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cs-CZ" sz="2400" dirty="0" err="1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derealizace</a:t>
            </a:r>
            <a:endParaRPr lang="en-US" altLang="cs-CZ" sz="2400" dirty="0">
              <a:solidFill>
                <a:srgbClr val="0A53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altLang="cs-CZ" sz="2400" dirty="0" err="1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porucha</a:t>
            </a:r>
            <a:r>
              <a:rPr lang="en-US" altLang="cs-CZ" sz="2400" dirty="0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identity 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cs-CZ" sz="2400" dirty="0" err="1">
                <a:solidFill>
                  <a:srgbClr val="0A5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amnézie</a:t>
            </a:r>
            <a:endParaRPr lang="en-US" altLang="cs-CZ" sz="2400" dirty="0">
              <a:solidFill>
                <a:srgbClr val="0A53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C0EC321-3464-9B1E-D2CE-A4539E503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6642" y="2591861"/>
            <a:ext cx="4314354" cy="346703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A5395"/>
                </a:solidFill>
              </a:rPr>
              <a:t>Hart, </a:t>
            </a:r>
            <a:r>
              <a:rPr lang="cs-CZ" b="1" dirty="0" err="1">
                <a:solidFill>
                  <a:srgbClr val="0A5395"/>
                </a:solidFill>
              </a:rPr>
              <a:t>Nijenhuis</a:t>
            </a:r>
            <a:r>
              <a:rPr lang="cs-CZ" b="1" dirty="0">
                <a:solidFill>
                  <a:srgbClr val="0A5395"/>
                </a:solidFill>
              </a:rPr>
              <a:t>, Steel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A5395"/>
                </a:solidFill>
              </a:rPr>
              <a:t> </a:t>
            </a:r>
          </a:p>
          <a:p>
            <a:r>
              <a:rPr lang="cs-CZ" b="1" dirty="0">
                <a:solidFill>
                  <a:srgbClr val="0A5395"/>
                </a:solidFill>
              </a:rPr>
              <a:t>posttraumatická reakce</a:t>
            </a:r>
          </a:p>
          <a:p>
            <a:endParaRPr lang="cs-CZ" b="1" dirty="0">
              <a:solidFill>
                <a:srgbClr val="0A5395"/>
              </a:solidFill>
            </a:endParaRPr>
          </a:p>
          <a:p>
            <a:r>
              <a:rPr lang="cs-CZ" b="1" dirty="0">
                <a:solidFill>
                  <a:srgbClr val="0A5395"/>
                </a:solidFill>
              </a:rPr>
              <a:t>osobnost </a:t>
            </a:r>
          </a:p>
          <a:p>
            <a:pPr marL="0" indent="0">
              <a:buNone/>
            </a:pPr>
            <a:endParaRPr lang="cs-CZ" b="1" dirty="0">
              <a:solidFill>
                <a:srgbClr val="0A5395"/>
              </a:solidFill>
            </a:endParaRPr>
          </a:p>
          <a:p>
            <a:r>
              <a:rPr lang="cs-CZ" b="1" dirty="0">
                <a:solidFill>
                  <a:srgbClr val="0A5395"/>
                </a:solidFill>
              </a:rPr>
              <a:t>část vázaná trauma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A5395"/>
                </a:solidFill>
              </a:rPr>
              <a:t>   </a:t>
            </a:r>
            <a:r>
              <a:rPr lang="cs-CZ" b="1" dirty="0" err="1">
                <a:solidFill>
                  <a:srgbClr val="0A5395"/>
                </a:solidFill>
              </a:rPr>
              <a:t>x</a:t>
            </a:r>
            <a:r>
              <a:rPr lang="cs-CZ" b="1" dirty="0">
                <a:solidFill>
                  <a:srgbClr val="0A5395"/>
                </a:solidFill>
              </a:rPr>
              <a:t> část pokračující v životě</a:t>
            </a:r>
          </a:p>
          <a:p>
            <a:endParaRPr lang="cs-CZ" dirty="0">
              <a:solidFill>
                <a:srgbClr val="0A5395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B07710A-1FE8-46E5-FBA9-19E2C3C2CE2C}"/>
              </a:ext>
            </a:extLst>
          </p:cNvPr>
          <p:cNvSpPr txBox="1"/>
          <p:nvPr/>
        </p:nvSpPr>
        <p:spPr>
          <a:xfrm>
            <a:off x="1320696" y="1044225"/>
            <a:ext cx="1023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</a:rPr>
              <a:t>DISOCIACE     x   STRUKTURÁLNÍ DISOCIACE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1EDA044-F490-9153-A144-9FF5E87C2D81}"/>
              </a:ext>
            </a:extLst>
          </p:cNvPr>
          <p:cNvSpPr txBox="1"/>
          <p:nvPr/>
        </p:nvSpPr>
        <p:spPr>
          <a:xfrm>
            <a:off x="356077" y="1831297"/>
            <a:ext cx="11241308" cy="134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cs-CZ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cs-CZ" altLang="cs-CZ" sz="2800" dirty="0">
              <a:solidFill>
                <a:srgbClr val="0A53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826CB-6634-03E2-1362-CFC7224D9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F0337B-AC3F-0A73-46A0-03C35B537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665" y="3915466"/>
            <a:ext cx="4681303" cy="10541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/>
              <a:t> </a:t>
            </a:r>
            <a:r>
              <a:rPr lang="cs-CZ" sz="5400" b="1" dirty="0"/>
              <a:t>INTEGRACE</a:t>
            </a:r>
            <a:endParaRPr lang="cs-CZ" sz="48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0E3A8E-B8A1-EC04-EBD7-39DDA2E467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4584" y="649528"/>
            <a:ext cx="8824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dirty="0">
                <a:solidFill>
                  <a:srgbClr val="CD6A2D"/>
                </a:solidFill>
              </a:rPr>
              <a:t>ZÁKLADNÍ PŘÍSTUPY A OBECNÉ PRINCIPY</a:t>
            </a:r>
            <a:endParaRPr lang="cs-CZ" sz="3600" dirty="0">
              <a:solidFill>
                <a:srgbClr val="CD6A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34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550</Words>
  <Application>Microsoft Office PowerPoint</Application>
  <PresentationFormat>Širokoúhlá obrazovka</PresentationFormat>
  <Paragraphs>151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Aptos</vt:lpstr>
      <vt:lpstr>Calibri</vt:lpstr>
      <vt:lpstr>Century Gothic</vt:lpstr>
      <vt:lpstr>Courier New</vt:lpstr>
      <vt:lpstr>Wingdings</vt:lpstr>
      <vt:lpstr>Wingdings 3</vt:lpstr>
      <vt:lpstr>Ion Boardroom</vt:lpstr>
      <vt:lpstr>VÝVOJOVÉ TRAUMA I.</vt:lpstr>
      <vt:lpstr>STRUKTURA WEBINÁŘŮ PSYCHOTERAPIE TRAUMATU</vt:lpstr>
      <vt:lpstr>VÝVOJOVÉ TRAUMA</vt:lpstr>
      <vt:lpstr>Obecná definice traumatu</vt:lpstr>
      <vt:lpstr>Osobnosti psychoterapie vývojového traumatu</vt:lpstr>
      <vt:lpstr>Hlavní teoretické přístupy</vt:lpstr>
      <vt:lpstr>Prezentace aplikace PowerPoint</vt:lpstr>
      <vt:lpstr>  </vt:lpstr>
      <vt:lpstr>ZÁKLADNÍ PŘÍSTUPY A OBECNÉ PRINCIPY</vt:lpstr>
      <vt:lpstr>ZÁKLADNÍ PŘÍSTUPY A OBECNÉ PRINCIPY</vt:lpstr>
      <vt:lpstr>ZÁKLADNÍ PŘÍSTUPY A OBECNÉ PRINCIPY</vt:lpstr>
      <vt:lpstr>ZÁKLADNÍ PŘÍSTUPY A OBECNÉ PRINCIPY</vt:lpstr>
      <vt:lpstr>ZÁKLADNÍ PŘÍSTUPY A OBECNÉ PRINCIPY</vt:lpstr>
      <vt:lpstr>ZÁKLADNÍ PŘÍSTUPY A OBECNÉ PRINCIPY</vt:lpstr>
      <vt:lpstr>ZÁKLADNÍ PŘÍSTUPY A OBECNÉ PRINCIPY</vt:lpstr>
      <vt:lpstr>ZÁKLADNÍ PŘÍSTUPY A OBECNÉ PRINCIPY</vt:lpstr>
      <vt:lpstr>ZÁKLADNÍ PŘÍSTUPY A PRINCIPY</vt:lpstr>
      <vt:lpstr>ZÁKLADNÍ PŘÍSTUPY A PRINCIPY</vt:lpstr>
      <vt:lpstr>ZÁKLADNÍ PŘÍSTUPY A PRINCIPY</vt:lpstr>
      <vt:lpstr>ZÁKLADNÍ PŘÍSTUPY A PRINCIPY</vt:lpstr>
      <vt:lpstr>ZÁKLADNÍ PŘÍSTUPY A PRINCIPY</vt:lpstr>
      <vt:lpstr>ZÁKLADNÍ PŘÍSTUPY A PRINCIPY</vt:lpstr>
      <vt:lpstr>ZÁKLADNÍ PŘÍSTUPY A PRINCIPY</vt:lpstr>
      <vt:lpstr>ZÁKLADNÍ PŘÍSTUPY A PRINCIPY</vt:lpstr>
      <vt:lpstr>ZÁKLADNÍ PŘÍSTUPY A PRINCIPY</vt:lpstr>
      <vt:lpstr>ZÁKLADNÍ PŘÍSTUPY A PRINCIPY</vt:lpstr>
      <vt:lpstr>ZÁKLADNÍ PŘÍSTUPY A PRINCIPY</vt:lpstr>
      <vt:lpstr>ZÁKLADNÍ PŘÍSTUPY A PRINCIPY</vt:lpstr>
      <vt:lpstr>ZÁKLADNÍ PŘÍSTUPY A PRINCIPY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Odstrčil</dc:creator>
  <cp:lastModifiedBy>Petr Odstrčil</cp:lastModifiedBy>
  <cp:revision>13</cp:revision>
  <dcterms:created xsi:type="dcterms:W3CDTF">2026-02-11T15:40:50Z</dcterms:created>
  <dcterms:modified xsi:type="dcterms:W3CDTF">2026-05-05T18:14:54Z</dcterms:modified>
</cp:coreProperties>
</file>