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5" r:id="rId1"/>
  </p:sldMasterIdLst>
  <p:notesMasterIdLst>
    <p:notesMasterId r:id="rId31"/>
  </p:notesMasterIdLst>
  <p:sldIdLst>
    <p:sldId id="256" r:id="rId2"/>
    <p:sldId id="257" r:id="rId3"/>
    <p:sldId id="264" r:id="rId4"/>
    <p:sldId id="263" r:id="rId5"/>
    <p:sldId id="273" r:id="rId6"/>
    <p:sldId id="290" r:id="rId7"/>
    <p:sldId id="269" r:id="rId8"/>
    <p:sldId id="265" r:id="rId9"/>
    <p:sldId id="293" r:id="rId10"/>
    <p:sldId id="292" r:id="rId11"/>
    <p:sldId id="275" r:id="rId12"/>
    <p:sldId id="280" r:id="rId13"/>
    <p:sldId id="281" r:id="rId14"/>
    <p:sldId id="282" r:id="rId15"/>
    <p:sldId id="301" r:id="rId16"/>
    <p:sldId id="294" r:id="rId17"/>
    <p:sldId id="302" r:id="rId18"/>
    <p:sldId id="303" r:id="rId19"/>
    <p:sldId id="304" r:id="rId20"/>
    <p:sldId id="306" r:id="rId21"/>
    <p:sldId id="307" r:id="rId22"/>
    <p:sldId id="300" r:id="rId23"/>
    <p:sldId id="308" r:id="rId24"/>
    <p:sldId id="310" r:id="rId25"/>
    <p:sldId id="285" r:id="rId26"/>
    <p:sldId id="287" r:id="rId27"/>
    <p:sldId id="286" r:id="rId28"/>
    <p:sldId id="288" r:id="rId29"/>
    <p:sldId id="30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 autoAdjust="0"/>
    <p:restoredTop sz="94660"/>
  </p:normalViewPr>
  <p:slideViewPr>
    <p:cSldViewPr snapToGrid="0">
      <p:cViewPr varScale="1">
        <p:scale>
          <a:sx n="60" d="100"/>
          <a:sy n="60" d="100"/>
        </p:scale>
        <p:origin x="60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6A7BE-FFE2-4AE4-9143-2A385E827F3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C874F29-90AA-4353-91D5-4B120682A401}">
      <dgm:prSet/>
      <dgm:spPr/>
      <dgm:t>
        <a:bodyPr/>
        <a:lstStyle/>
        <a:p>
          <a:r>
            <a:rPr lang="cs-CZ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způsobené člověkem</a:t>
          </a:r>
          <a:endParaRPr lang="en-US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4E0BEA94-C00D-4F91-B036-D7E56902DD94}" type="parTrans" cxnId="{4B865A29-49AE-4DCA-8E91-23501EE7C67B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1895AC17-E18A-40ED-A67C-19683B7C26DC}" type="sibTrans" cxnId="{4B865A29-49AE-4DCA-8E91-23501EE7C67B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81F9266E-6C3A-4F51-910A-CAC936F219D1}">
      <dgm:prSet/>
      <dgm:spPr/>
      <dgm:t>
        <a:bodyPr/>
        <a:lstStyle/>
        <a:p>
          <a:r>
            <a:rPr lang="cs-CZ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přírodní</a:t>
          </a:r>
          <a:r>
            <a:rPr lang="cs-CZ" dirty="0">
              <a:solidFill>
                <a:schemeClr val="accent5">
                  <a:lumMod val="40000"/>
                  <a:lumOff val="60000"/>
                </a:schemeClr>
              </a:solidFill>
            </a:rPr>
            <a:t> </a:t>
          </a:r>
          <a:r>
            <a:rPr lang="cs-CZ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katastrofy</a:t>
          </a:r>
          <a:endParaRPr lang="en-US" dirty="0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17ADD962-007A-423E-B6CE-B501B13CE93A}" type="parTrans" cxnId="{E9CDC165-D2A0-4563-8B20-4F0713C6DC10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50F66F54-D54B-402E-A0A4-96D607B2D47E}" type="sibTrans" cxnId="{E9CDC165-D2A0-4563-8B20-4F0713C6DC10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87B979F8-4E3C-419C-A8B4-9D5E5AF3B389}">
      <dgm:prSet/>
      <dgm:spPr/>
      <dgm:t>
        <a:bodyPr/>
        <a:lstStyle/>
        <a:p>
          <a:r>
            <a:rPr lang="cs-CZ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nehody</a:t>
          </a:r>
          <a:endParaRPr lang="en-US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3B309491-F2CE-4731-A168-642DC1E1B6C1}" type="parTrans" cxnId="{428982D8-0D6B-456F-BACB-DC860FFD0EB9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ADFD7954-FF48-4233-8AF1-9422ABE94297}" type="sibTrans" cxnId="{428982D8-0D6B-456F-BACB-DC860FFD0EB9}">
      <dgm:prSet/>
      <dgm:spPr/>
      <dgm:t>
        <a:bodyPr/>
        <a:lstStyle/>
        <a:p>
          <a:endParaRPr lang="en-US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BF3A5938-DC23-D94C-AEEE-DE264A0B70B2}" type="pres">
      <dgm:prSet presAssocID="{42C6A7BE-FFE2-4AE4-9143-2A385E827F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18EC55-A48E-604C-84D5-623044EB9BC9}" type="pres">
      <dgm:prSet presAssocID="{1C874F29-90AA-4353-91D5-4B120682A401}" presName="hierRoot1" presStyleCnt="0"/>
      <dgm:spPr/>
    </dgm:pt>
    <dgm:pt modelId="{56D302CF-B2B0-8C42-B84B-402116F59A11}" type="pres">
      <dgm:prSet presAssocID="{1C874F29-90AA-4353-91D5-4B120682A401}" presName="composite" presStyleCnt="0"/>
      <dgm:spPr/>
    </dgm:pt>
    <dgm:pt modelId="{BBD0E9EE-CA38-924F-ACC2-562E36F387B2}" type="pres">
      <dgm:prSet presAssocID="{1C874F29-90AA-4353-91D5-4B120682A401}" presName="background" presStyleLbl="node0" presStyleIdx="0" presStyleCnt="3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F19D5CCC-1EF6-4F43-8CDF-3E314240BCAB}" type="pres">
      <dgm:prSet presAssocID="{1C874F29-90AA-4353-91D5-4B120682A401}" presName="text" presStyleLbl="fgAcc0" presStyleIdx="0" presStyleCnt="3">
        <dgm:presLayoutVars>
          <dgm:chPref val="3"/>
        </dgm:presLayoutVars>
      </dgm:prSet>
      <dgm:spPr/>
    </dgm:pt>
    <dgm:pt modelId="{CD52D540-7506-1D4D-8531-B966B28A1BD8}" type="pres">
      <dgm:prSet presAssocID="{1C874F29-90AA-4353-91D5-4B120682A401}" presName="hierChild2" presStyleCnt="0"/>
      <dgm:spPr/>
    </dgm:pt>
    <dgm:pt modelId="{0C0924EB-8830-624B-9FB6-41D658954C60}" type="pres">
      <dgm:prSet presAssocID="{81F9266E-6C3A-4F51-910A-CAC936F219D1}" presName="hierRoot1" presStyleCnt="0"/>
      <dgm:spPr/>
    </dgm:pt>
    <dgm:pt modelId="{E6F4E83C-721E-1C41-A0A0-1579B4BCDFFE}" type="pres">
      <dgm:prSet presAssocID="{81F9266E-6C3A-4F51-910A-CAC936F219D1}" presName="composite" presStyleCnt="0"/>
      <dgm:spPr/>
    </dgm:pt>
    <dgm:pt modelId="{DDF1ED8E-6D37-CE40-A88C-0DE6219B7A3C}" type="pres">
      <dgm:prSet presAssocID="{81F9266E-6C3A-4F51-910A-CAC936F219D1}" presName="background" presStyleLbl="node0" presStyleIdx="1" presStyleCnt="3"/>
      <dgm:spPr>
        <a:solidFill>
          <a:schemeClr val="accent1">
            <a:lumMod val="40000"/>
            <a:lumOff val="60000"/>
          </a:schemeClr>
        </a:solidFill>
      </dgm:spPr>
    </dgm:pt>
    <dgm:pt modelId="{56963C54-E96B-C248-91E7-F22B4DDFE896}" type="pres">
      <dgm:prSet presAssocID="{81F9266E-6C3A-4F51-910A-CAC936F219D1}" presName="text" presStyleLbl="fgAcc0" presStyleIdx="1" presStyleCnt="3">
        <dgm:presLayoutVars>
          <dgm:chPref val="3"/>
        </dgm:presLayoutVars>
      </dgm:prSet>
      <dgm:spPr/>
    </dgm:pt>
    <dgm:pt modelId="{1A37C2B5-7CEA-7B4C-8A37-2ACAF96E38B1}" type="pres">
      <dgm:prSet presAssocID="{81F9266E-6C3A-4F51-910A-CAC936F219D1}" presName="hierChild2" presStyleCnt="0"/>
      <dgm:spPr/>
    </dgm:pt>
    <dgm:pt modelId="{35C37D64-BC59-A34B-84E4-092FB1A77038}" type="pres">
      <dgm:prSet presAssocID="{87B979F8-4E3C-419C-A8B4-9D5E5AF3B389}" presName="hierRoot1" presStyleCnt="0"/>
      <dgm:spPr/>
    </dgm:pt>
    <dgm:pt modelId="{33592BD6-163D-DF43-9A69-1AAD399EE7F9}" type="pres">
      <dgm:prSet presAssocID="{87B979F8-4E3C-419C-A8B4-9D5E5AF3B389}" presName="composite" presStyleCnt="0"/>
      <dgm:spPr/>
    </dgm:pt>
    <dgm:pt modelId="{B0AE531C-3017-9C4B-9A38-0A57E6CCF247}" type="pres">
      <dgm:prSet presAssocID="{87B979F8-4E3C-419C-A8B4-9D5E5AF3B389}" presName="background" presStyleLbl="node0" presStyleIdx="2" presStyleCnt="3"/>
      <dgm:spPr>
        <a:solidFill>
          <a:schemeClr val="accent1">
            <a:lumMod val="40000"/>
            <a:lumOff val="60000"/>
          </a:schemeClr>
        </a:solidFill>
      </dgm:spPr>
    </dgm:pt>
    <dgm:pt modelId="{2F4392B0-2181-014D-A74F-73064130B7BB}" type="pres">
      <dgm:prSet presAssocID="{87B979F8-4E3C-419C-A8B4-9D5E5AF3B389}" presName="text" presStyleLbl="fgAcc0" presStyleIdx="2" presStyleCnt="3">
        <dgm:presLayoutVars>
          <dgm:chPref val="3"/>
        </dgm:presLayoutVars>
      </dgm:prSet>
      <dgm:spPr/>
    </dgm:pt>
    <dgm:pt modelId="{55108018-6FBE-7C4C-8F29-0AD352DF4CD5}" type="pres">
      <dgm:prSet presAssocID="{87B979F8-4E3C-419C-A8B4-9D5E5AF3B389}" presName="hierChild2" presStyleCnt="0"/>
      <dgm:spPr/>
    </dgm:pt>
  </dgm:ptLst>
  <dgm:cxnLst>
    <dgm:cxn modelId="{4B865A29-49AE-4DCA-8E91-23501EE7C67B}" srcId="{42C6A7BE-FFE2-4AE4-9143-2A385E827F34}" destId="{1C874F29-90AA-4353-91D5-4B120682A401}" srcOrd="0" destOrd="0" parTransId="{4E0BEA94-C00D-4F91-B036-D7E56902DD94}" sibTransId="{1895AC17-E18A-40ED-A67C-19683B7C26DC}"/>
    <dgm:cxn modelId="{F027D62D-4811-4D47-B7F6-ADDC9B30D40D}" type="presOf" srcId="{87B979F8-4E3C-419C-A8B4-9D5E5AF3B389}" destId="{2F4392B0-2181-014D-A74F-73064130B7BB}" srcOrd="0" destOrd="0" presId="urn:microsoft.com/office/officeart/2005/8/layout/hierarchy1"/>
    <dgm:cxn modelId="{E9CDC165-D2A0-4563-8B20-4F0713C6DC10}" srcId="{42C6A7BE-FFE2-4AE4-9143-2A385E827F34}" destId="{81F9266E-6C3A-4F51-910A-CAC936F219D1}" srcOrd="1" destOrd="0" parTransId="{17ADD962-007A-423E-B6CE-B501B13CE93A}" sibTransId="{50F66F54-D54B-402E-A0A4-96D607B2D47E}"/>
    <dgm:cxn modelId="{A74BF14B-0297-D649-A2FF-22953881D42E}" type="presOf" srcId="{81F9266E-6C3A-4F51-910A-CAC936F219D1}" destId="{56963C54-E96B-C248-91E7-F22B4DDFE896}" srcOrd="0" destOrd="0" presId="urn:microsoft.com/office/officeart/2005/8/layout/hierarchy1"/>
    <dgm:cxn modelId="{D9287073-2433-3044-96EC-2F2C622E9835}" type="presOf" srcId="{1C874F29-90AA-4353-91D5-4B120682A401}" destId="{F19D5CCC-1EF6-4F43-8CDF-3E314240BCAB}" srcOrd="0" destOrd="0" presId="urn:microsoft.com/office/officeart/2005/8/layout/hierarchy1"/>
    <dgm:cxn modelId="{428982D8-0D6B-456F-BACB-DC860FFD0EB9}" srcId="{42C6A7BE-FFE2-4AE4-9143-2A385E827F34}" destId="{87B979F8-4E3C-419C-A8B4-9D5E5AF3B389}" srcOrd="2" destOrd="0" parTransId="{3B309491-F2CE-4731-A168-642DC1E1B6C1}" sibTransId="{ADFD7954-FF48-4233-8AF1-9422ABE94297}"/>
    <dgm:cxn modelId="{99B165DA-ECDA-EB43-9DDA-57F5A6AA9330}" type="presOf" srcId="{42C6A7BE-FFE2-4AE4-9143-2A385E827F34}" destId="{BF3A5938-DC23-D94C-AEEE-DE264A0B70B2}" srcOrd="0" destOrd="0" presId="urn:microsoft.com/office/officeart/2005/8/layout/hierarchy1"/>
    <dgm:cxn modelId="{0E6EC408-1D9F-A545-B02E-847238F463C7}" type="presParOf" srcId="{BF3A5938-DC23-D94C-AEEE-DE264A0B70B2}" destId="{3918EC55-A48E-604C-84D5-623044EB9BC9}" srcOrd="0" destOrd="0" presId="urn:microsoft.com/office/officeart/2005/8/layout/hierarchy1"/>
    <dgm:cxn modelId="{613327FE-6DD1-8945-9099-A9BBAC927EF8}" type="presParOf" srcId="{3918EC55-A48E-604C-84D5-623044EB9BC9}" destId="{56D302CF-B2B0-8C42-B84B-402116F59A11}" srcOrd="0" destOrd="0" presId="urn:microsoft.com/office/officeart/2005/8/layout/hierarchy1"/>
    <dgm:cxn modelId="{A7E25E61-1F8F-F944-983D-5A6D09769A11}" type="presParOf" srcId="{56D302CF-B2B0-8C42-B84B-402116F59A11}" destId="{BBD0E9EE-CA38-924F-ACC2-562E36F387B2}" srcOrd="0" destOrd="0" presId="urn:microsoft.com/office/officeart/2005/8/layout/hierarchy1"/>
    <dgm:cxn modelId="{8FC473A6-78E5-1B4D-870E-D793644474C7}" type="presParOf" srcId="{56D302CF-B2B0-8C42-B84B-402116F59A11}" destId="{F19D5CCC-1EF6-4F43-8CDF-3E314240BCAB}" srcOrd="1" destOrd="0" presId="urn:microsoft.com/office/officeart/2005/8/layout/hierarchy1"/>
    <dgm:cxn modelId="{A95493A1-2313-7546-8D76-4F2037CA7DFE}" type="presParOf" srcId="{3918EC55-A48E-604C-84D5-623044EB9BC9}" destId="{CD52D540-7506-1D4D-8531-B966B28A1BD8}" srcOrd="1" destOrd="0" presId="urn:microsoft.com/office/officeart/2005/8/layout/hierarchy1"/>
    <dgm:cxn modelId="{9B97D5BE-31C5-2B44-978F-0A9FA3AD40C3}" type="presParOf" srcId="{BF3A5938-DC23-D94C-AEEE-DE264A0B70B2}" destId="{0C0924EB-8830-624B-9FB6-41D658954C60}" srcOrd="1" destOrd="0" presId="urn:microsoft.com/office/officeart/2005/8/layout/hierarchy1"/>
    <dgm:cxn modelId="{4AE1998A-7BD4-244E-A7BA-17F3DA9FF426}" type="presParOf" srcId="{0C0924EB-8830-624B-9FB6-41D658954C60}" destId="{E6F4E83C-721E-1C41-A0A0-1579B4BCDFFE}" srcOrd="0" destOrd="0" presId="urn:microsoft.com/office/officeart/2005/8/layout/hierarchy1"/>
    <dgm:cxn modelId="{763A13FA-CE3F-BC47-BD23-D06AE2581234}" type="presParOf" srcId="{E6F4E83C-721E-1C41-A0A0-1579B4BCDFFE}" destId="{DDF1ED8E-6D37-CE40-A88C-0DE6219B7A3C}" srcOrd="0" destOrd="0" presId="urn:microsoft.com/office/officeart/2005/8/layout/hierarchy1"/>
    <dgm:cxn modelId="{AED08F2F-A776-6D46-8CF0-39682ACD3192}" type="presParOf" srcId="{E6F4E83C-721E-1C41-A0A0-1579B4BCDFFE}" destId="{56963C54-E96B-C248-91E7-F22B4DDFE896}" srcOrd="1" destOrd="0" presId="urn:microsoft.com/office/officeart/2005/8/layout/hierarchy1"/>
    <dgm:cxn modelId="{83BB016C-F174-E740-B758-3BC05307A75F}" type="presParOf" srcId="{0C0924EB-8830-624B-9FB6-41D658954C60}" destId="{1A37C2B5-7CEA-7B4C-8A37-2ACAF96E38B1}" srcOrd="1" destOrd="0" presId="urn:microsoft.com/office/officeart/2005/8/layout/hierarchy1"/>
    <dgm:cxn modelId="{D3238A49-FA6E-F347-822D-019D5163C80C}" type="presParOf" srcId="{BF3A5938-DC23-D94C-AEEE-DE264A0B70B2}" destId="{35C37D64-BC59-A34B-84E4-092FB1A77038}" srcOrd="2" destOrd="0" presId="urn:microsoft.com/office/officeart/2005/8/layout/hierarchy1"/>
    <dgm:cxn modelId="{115BF0E6-8584-A048-92C5-37505BE9951B}" type="presParOf" srcId="{35C37D64-BC59-A34B-84E4-092FB1A77038}" destId="{33592BD6-163D-DF43-9A69-1AAD399EE7F9}" srcOrd="0" destOrd="0" presId="urn:microsoft.com/office/officeart/2005/8/layout/hierarchy1"/>
    <dgm:cxn modelId="{4A5E5BFA-DC1C-EE4F-9B2A-97F08A215F29}" type="presParOf" srcId="{33592BD6-163D-DF43-9A69-1AAD399EE7F9}" destId="{B0AE531C-3017-9C4B-9A38-0A57E6CCF247}" srcOrd="0" destOrd="0" presId="urn:microsoft.com/office/officeart/2005/8/layout/hierarchy1"/>
    <dgm:cxn modelId="{D3394FDC-AB3A-5141-BB71-AC28BC3B80F5}" type="presParOf" srcId="{33592BD6-163D-DF43-9A69-1AAD399EE7F9}" destId="{2F4392B0-2181-014D-A74F-73064130B7BB}" srcOrd="1" destOrd="0" presId="urn:microsoft.com/office/officeart/2005/8/layout/hierarchy1"/>
    <dgm:cxn modelId="{A7486403-2E42-E742-B21D-E3865457260D}" type="presParOf" srcId="{35C37D64-BC59-A34B-84E4-092FB1A77038}" destId="{55108018-6FBE-7C4C-8F29-0AD352DF4C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BD012B-47C2-493C-AF1C-C6A6CB306BC3}" type="doc">
      <dgm:prSet loTypeId="urn:microsoft.com/office/officeart/2005/8/layout/venn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8AF501-C309-46A8-89A7-74539B2D2DD1}">
      <dgm:prSet custT="1"/>
      <dgm:spPr/>
      <dgm:t>
        <a:bodyPr/>
        <a:lstStyle/>
        <a:p>
          <a:r>
            <a:rPr lang="cs-CZ" sz="2200" b="1" dirty="0">
              <a:solidFill>
                <a:srgbClr val="CD6A2D"/>
              </a:solidFill>
            </a:rPr>
            <a:t>SITUAČNÍ /AKUTNÍ</a:t>
          </a:r>
          <a:endParaRPr lang="en-US" sz="2200" b="1" dirty="0">
            <a:solidFill>
              <a:srgbClr val="CD6A2D"/>
            </a:solidFill>
          </a:endParaRPr>
        </a:p>
      </dgm:t>
    </dgm:pt>
    <dgm:pt modelId="{2A749BE5-EA0C-4E37-9DF3-04B35B7AD90C}" type="parTrans" cxnId="{D81EF816-B05A-4706-8E1E-DE2832C1159B}">
      <dgm:prSet/>
      <dgm:spPr/>
      <dgm:t>
        <a:bodyPr/>
        <a:lstStyle/>
        <a:p>
          <a:endParaRPr lang="en-US"/>
        </a:p>
      </dgm:t>
    </dgm:pt>
    <dgm:pt modelId="{03617FD6-D270-49BA-B30A-6E03342B37BF}" type="sibTrans" cxnId="{D81EF816-B05A-4706-8E1E-DE2832C1159B}">
      <dgm:prSet/>
      <dgm:spPr/>
      <dgm:t>
        <a:bodyPr/>
        <a:lstStyle/>
        <a:p>
          <a:endParaRPr lang="en-US"/>
        </a:p>
      </dgm:t>
    </dgm:pt>
    <dgm:pt modelId="{BB2C985B-FFD7-4A5A-BD00-1751F8E11F33}">
      <dgm:prSet custT="1"/>
      <dgm:spPr/>
      <dgm:t>
        <a:bodyPr/>
        <a:lstStyle/>
        <a:p>
          <a:r>
            <a:rPr lang="cs-CZ" sz="2200" b="1" dirty="0">
              <a:solidFill>
                <a:srgbClr val="CD6A2D"/>
              </a:solidFill>
            </a:rPr>
            <a:t>VÝVOJOVÉ</a:t>
          </a:r>
          <a:r>
            <a:rPr lang="cs-CZ" sz="2400" dirty="0"/>
            <a:t> </a:t>
          </a:r>
          <a:endParaRPr lang="en-US" sz="2400" dirty="0"/>
        </a:p>
      </dgm:t>
    </dgm:pt>
    <dgm:pt modelId="{9AFFB92E-EDCD-4552-83B9-67117864292E}" type="parTrans" cxnId="{B95204C0-2B4F-4C62-88B4-A2BE9C58F1D1}">
      <dgm:prSet/>
      <dgm:spPr/>
      <dgm:t>
        <a:bodyPr/>
        <a:lstStyle/>
        <a:p>
          <a:endParaRPr lang="en-US"/>
        </a:p>
      </dgm:t>
    </dgm:pt>
    <dgm:pt modelId="{CCB534AE-8385-45A1-BBA8-792B7D8E39C1}" type="sibTrans" cxnId="{B95204C0-2B4F-4C62-88B4-A2BE9C58F1D1}">
      <dgm:prSet/>
      <dgm:spPr/>
      <dgm:t>
        <a:bodyPr/>
        <a:lstStyle/>
        <a:p>
          <a:endParaRPr lang="en-US"/>
        </a:p>
      </dgm:t>
    </dgm:pt>
    <dgm:pt modelId="{A3300A59-1CB5-4A22-8F53-E31ED407618D}">
      <dgm:prSet custT="1"/>
      <dgm:spPr/>
      <dgm:t>
        <a:bodyPr/>
        <a:lstStyle/>
        <a:p>
          <a:r>
            <a:rPr lang="cs-CZ" sz="2200" b="1" dirty="0">
              <a:solidFill>
                <a:srgbClr val="CD6A2D"/>
              </a:solidFill>
            </a:rPr>
            <a:t>KOMPLEXNÍ</a:t>
          </a:r>
          <a:endParaRPr lang="en-US" sz="2200" b="1" dirty="0">
            <a:solidFill>
              <a:srgbClr val="CD6A2D"/>
            </a:solidFill>
          </a:endParaRPr>
        </a:p>
      </dgm:t>
    </dgm:pt>
    <dgm:pt modelId="{D613AB6A-95D8-4D31-A110-5D3DF931FDD7}" type="parTrans" cxnId="{316CA79B-BFC0-4A73-9398-AC14334D83CA}">
      <dgm:prSet/>
      <dgm:spPr/>
      <dgm:t>
        <a:bodyPr/>
        <a:lstStyle/>
        <a:p>
          <a:endParaRPr lang="en-US"/>
        </a:p>
      </dgm:t>
    </dgm:pt>
    <dgm:pt modelId="{492EAE78-D81F-48F2-8E8B-3EAE54E671AA}" type="sibTrans" cxnId="{316CA79B-BFC0-4A73-9398-AC14334D83CA}">
      <dgm:prSet/>
      <dgm:spPr/>
      <dgm:t>
        <a:bodyPr/>
        <a:lstStyle/>
        <a:p>
          <a:endParaRPr lang="en-US"/>
        </a:p>
      </dgm:t>
    </dgm:pt>
    <dgm:pt modelId="{7B28B17B-98F5-4172-A0B4-03ADA97F0666}">
      <dgm:prSet custT="1"/>
      <dgm:spPr/>
      <dgm:t>
        <a:bodyPr/>
        <a:lstStyle/>
        <a:p>
          <a:r>
            <a:rPr lang="cs-CZ" sz="2200" b="1" dirty="0">
              <a:solidFill>
                <a:srgbClr val="CD6A2D"/>
              </a:solidFill>
            </a:rPr>
            <a:t>TRANS - </a:t>
          </a:r>
        </a:p>
        <a:p>
          <a:r>
            <a:rPr lang="cs-CZ" sz="2200" b="1" dirty="0">
              <a:solidFill>
                <a:srgbClr val="CD6A2D"/>
              </a:solidFill>
            </a:rPr>
            <a:t>GENERAČNÍ </a:t>
          </a:r>
          <a:endParaRPr lang="en-US" sz="2200" b="1" dirty="0">
            <a:solidFill>
              <a:srgbClr val="CD6A2D"/>
            </a:solidFill>
          </a:endParaRPr>
        </a:p>
      </dgm:t>
    </dgm:pt>
    <dgm:pt modelId="{2E3D83DD-5968-4577-B3B4-D50F34303D47}" type="parTrans" cxnId="{2D61E3AE-63AC-4F1A-AE54-3A497767AF28}">
      <dgm:prSet/>
      <dgm:spPr/>
      <dgm:t>
        <a:bodyPr/>
        <a:lstStyle/>
        <a:p>
          <a:endParaRPr lang="en-US"/>
        </a:p>
      </dgm:t>
    </dgm:pt>
    <dgm:pt modelId="{C5C2377D-3069-43E7-92A2-E870ACE328F2}" type="sibTrans" cxnId="{2D61E3AE-63AC-4F1A-AE54-3A497767AF28}">
      <dgm:prSet/>
      <dgm:spPr/>
      <dgm:t>
        <a:bodyPr/>
        <a:lstStyle/>
        <a:p>
          <a:endParaRPr lang="en-US"/>
        </a:p>
      </dgm:t>
    </dgm:pt>
    <dgm:pt modelId="{95F1E8A9-DF74-6C4A-8AF9-4FF069654701}" type="pres">
      <dgm:prSet presAssocID="{A6BD012B-47C2-493C-AF1C-C6A6CB306BC3}" presName="Name0" presStyleCnt="0">
        <dgm:presLayoutVars>
          <dgm:dir/>
          <dgm:resizeHandles val="exact"/>
        </dgm:presLayoutVars>
      </dgm:prSet>
      <dgm:spPr/>
    </dgm:pt>
    <dgm:pt modelId="{78AF2764-C391-9146-83C8-DD568B5D402C}" type="pres">
      <dgm:prSet presAssocID="{6E8AF501-C309-46A8-89A7-74539B2D2DD1}" presName="Name5" presStyleLbl="vennNode1" presStyleIdx="0" presStyleCnt="4" custLinFactX="-8292" custLinFactNeighborX="-100000" custLinFactNeighborY="42">
        <dgm:presLayoutVars>
          <dgm:bulletEnabled val="1"/>
        </dgm:presLayoutVars>
      </dgm:prSet>
      <dgm:spPr/>
    </dgm:pt>
    <dgm:pt modelId="{3610063C-B7E1-514A-8E88-D1051553EEE7}" type="pres">
      <dgm:prSet presAssocID="{03617FD6-D270-49BA-B30A-6E03342B37BF}" presName="space" presStyleCnt="0"/>
      <dgm:spPr/>
    </dgm:pt>
    <dgm:pt modelId="{4044E091-5CC9-8F4E-BC3A-0A6A7D4B7AE0}" type="pres">
      <dgm:prSet presAssocID="{BB2C985B-FFD7-4A5A-BD00-1751F8E11F33}" presName="Name5" presStyleLbl="vennNode1" presStyleIdx="1" presStyleCnt="4" custLinFactNeighborX="-42632" custLinFactNeighborY="419">
        <dgm:presLayoutVars>
          <dgm:bulletEnabled val="1"/>
        </dgm:presLayoutVars>
      </dgm:prSet>
      <dgm:spPr/>
    </dgm:pt>
    <dgm:pt modelId="{F5F8C3A8-1E82-1E4C-BA06-C84828A0D9AE}" type="pres">
      <dgm:prSet presAssocID="{CCB534AE-8385-45A1-BBA8-792B7D8E39C1}" presName="space" presStyleCnt="0"/>
      <dgm:spPr/>
    </dgm:pt>
    <dgm:pt modelId="{27D68E79-07D3-214A-8FF6-16DFD0D187FE}" type="pres">
      <dgm:prSet presAssocID="{A3300A59-1CB5-4A22-8F53-E31ED407618D}" presName="Name5" presStyleLbl="vennNode1" presStyleIdx="2" presStyleCnt="4" custLinFactNeighborX="51522" custLinFactNeighborY="419">
        <dgm:presLayoutVars>
          <dgm:bulletEnabled val="1"/>
        </dgm:presLayoutVars>
      </dgm:prSet>
      <dgm:spPr/>
    </dgm:pt>
    <dgm:pt modelId="{EE6FFB2C-1720-8244-B545-AC3AF82F178F}" type="pres">
      <dgm:prSet presAssocID="{492EAE78-D81F-48F2-8E8B-3EAE54E671AA}" presName="space" presStyleCnt="0"/>
      <dgm:spPr/>
    </dgm:pt>
    <dgm:pt modelId="{598E1F14-A025-EB4A-9CFB-CFF3460BC934}" type="pres">
      <dgm:prSet presAssocID="{7B28B17B-98F5-4172-A0B4-03ADA97F0666}" presName="Name5" presStyleLbl="vennNode1" presStyleIdx="3" presStyleCnt="4" custScaleX="101271" custLinFactX="11182" custLinFactNeighborX="100000" custLinFactNeighborY="42">
        <dgm:presLayoutVars>
          <dgm:bulletEnabled val="1"/>
        </dgm:presLayoutVars>
      </dgm:prSet>
      <dgm:spPr/>
    </dgm:pt>
  </dgm:ptLst>
  <dgm:cxnLst>
    <dgm:cxn modelId="{D81EF816-B05A-4706-8E1E-DE2832C1159B}" srcId="{A6BD012B-47C2-493C-AF1C-C6A6CB306BC3}" destId="{6E8AF501-C309-46A8-89A7-74539B2D2DD1}" srcOrd="0" destOrd="0" parTransId="{2A749BE5-EA0C-4E37-9DF3-04B35B7AD90C}" sibTransId="{03617FD6-D270-49BA-B30A-6E03342B37BF}"/>
    <dgm:cxn modelId="{043CDC45-AAAE-3E47-8B11-1FA912B6C286}" type="presOf" srcId="{7B28B17B-98F5-4172-A0B4-03ADA97F0666}" destId="{598E1F14-A025-EB4A-9CFB-CFF3460BC934}" srcOrd="0" destOrd="0" presId="urn:microsoft.com/office/officeart/2005/8/layout/venn3"/>
    <dgm:cxn modelId="{D292E849-7595-1E40-98B9-A86F1AF3F113}" type="presOf" srcId="{A6BD012B-47C2-493C-AF1C-C6A6CB306BC3}" destId="{95F1E8A9-DF74-6C4A-8AF9-4FF069654701}" srcOrd="0" destOrd="0" presId="urn:microsoft.com/office/officeart/2005/8/layout/venn3"/>
    <dgm:cxn modelId="{316CA79B-BFC0-4A73-9398-AC14334D83CA}" srcId="{A6BD012B-47C2-493C-AF1C-C6A6CB306BC3}" destId="{A3300A59-1CB5-4A22-8F53-E31ED407618D}" srcOrd="2" destOrd="0" parTransId="{D613AB6A-95D8-4D31-A110-5D3DF931FDD7}" sibTransId="{492EAE78-D81F-48F2-8E8B-3EAE54E671AA}"/>
    <dgm:cxn modelId="{2D61E3AE-63AC-4F1A-AE54-3A497767AF28}" srcId="{A6BD012B-47C2-493C-AF1C-C6A6CB306BC3}" destId="{7B28B17B-98F5-4172-A0B4-03ADA97F0666}" srcOrd="3" destOrd="0" parTransId="{2E3D83DD-5968-4577-B3B4-D50F34303D47}" sibTransId="{C5C2377D-3069-43E7-92A2-E870ACE328F2}"/>
    <dgm:cxn modelId="{B95204C0-2B4F-4C62-88B4-A2BE9C58F1D1}" srcId="{A6BD012B-47C2-493C-AF1C-C6A6CB306BC3}" destId="{BB2C985B-FFD7-4A5A-BD00-1751F8E11F33}" srcOrd="1" destOrd="0" parTransId="{9AFFB92E-EDCD-4552-83B9-67117864292E}" sibTransId="{CCB534AE-8385-45A1-BBA8-792B7D8E39C1}"/>
    <dgm:cxn modelId="{0391C9E1-3D1A-054D-A296-7E874F2C4404}" type="presOf" srcId="{BB2C985B-FFD7-4A5A-BD00-1751F8E11F33}" destId="{4044E091-5CC9-8F4E-BC3A-0A6A7D4B7AE0}" srcOrd="0" destOrd="0" presId="urn:microsoft.com/office/officeart/2005/8/layout/venn3"/>
    <dgm:cxn modelId="{F1F097E5-FC51-8145-ADCD-0E184A470A0F}" type="presOf" srcId="{6E8AF501-C309-46A8-89A7-74539B2D2DD1}" destId="{78AF2764-C391-9146-83C8-DD568B5D402C}" srcOrd="0" destOrd="0" presId="urn:microsoft.com/office/officeart/2005/8/layout/venn3"/>
    <dgm:cxn modelId="{BB00DAF9-D9CE-B641-84D7-8842110D4F35}" type="presOf" srcId="{A3300A59-1CB5-4A22-8F53-E31ED407618D}" destId="{27D68E79-07D3-214A-8FF6-16DFD0D187FE}" srcOrd="0" destOrd="0" presId="urn:microsoft.com/office/officeart/2005/8/layout/venn3"/>
    <dgm:cxn modelId="{D8984028-EF29-F34F-BE71-35A9EFD62597}" type="presParOf" srcId="{95F1E8A9-DF74-6C4A-8AF9-4FF069654701}" destId="{78AF2764-C391-9146-83C8-DD568B5D402C}" srcOrd="0" destOrd="0" presId="urn:microsoft.com/office/officeart/2005/8/layout/venn3"/>
    <dgm:cxn modelId="{86C349ED-AD44-DB44-ACF2-86E9875F7F94}" type="presParOf" srcId="{95F1E8A9-DF74-6C4A-8AF9-4FF069654701}" destId="{3610063C-B7E1-514A-8E88-D1051553EEE7}" srcOrd="1" destOrd="0" presId="urn:microsoft.com/office/officeart/2005/8/layout/venn3"/>
    <dgm:cxn modelId="{30E4FF63-DE59-0B4B-BEBD-2537E2E74062}" type="presParOf" srcId="{95F1E8A9-DF74-6C4A-8AF9-4FF069654701}" destId="{4044E091-5CC9-8F4E-BC3A-0A6A7D4B7AE0}" srcOrd="2" destOrd="0" presId="urn:microsoft.com/office/officeart/2005/8/layout/venn3"/>
    <dgm:cxn modelId="{66369EE4-45CA-6342-8C09-36BFFD811887}" type="presParOf" srcId="{95F1E8A9-DF74-6C4A-8AF9-4FF069654701}" destId="{F5F8C3A8-1E82-1E4C-BA06-C84828A0D9AE}" srcOrd="3" destOrd="0" presId="urn:microsoft.com/office/officeart/2005/8/layout/venn3"/>
    <dgm:cxn modelId="{650BE331-9AC6-7D4A-9204-1134B9ACA97E}" type="presParOf" srcId="{95F1E8A9-DF74-6C4A-8AF9-4FF069654701}" destId="{27D68E79-07D3-214A-8FF6-16DFD0D187FE}" srcOrd="4" destOrd="0" presId="urn:microsoft.com/office/officeart/2005/8/layout/venn3"/>
    <dgm:cxn modelId="{5593B17F-77AF-554C-A0C3-C67BD18B7019}" type="presParOf" srcId="{95F1E8A9-DF74-6C4A-8AF9-4FF069654701}" destId="{EE6FFB2C-1720-8244-B545-AC3AF82F178F}" srcOrd="5" destOrd="0" presId="urn:microsoft.com/office/officeart/2005/8/layout/venn3"/>
    <dgm:cxn modelId="{86699517-E906-C54E-9CA9-F989543C4FF4}" type="presParOf" srcId="{95F1E8A9-DF74-6C4A-8AF9-4FF069654701}" destId="{598E1F14-A025-EB4A-9CFB-CFF3460BC93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CE25DD-87B8-47BC-93AC-3EB49672AC7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7169ACB-43A3-4E7E-8A33-D39CC1C3CBD2}">
      <dgm:prSet/>
      <dgm:spPr/>
      <dgm:t>
        <a:bodyPr/>
        <a:lstStyle/>
        <a:p>
          <a:r>
            <a:rPr lang="en-US"/>
            <a:t>plyn   x   brzda</a:t>
          </a:r>
        </a:p>
      </dgm:t>
    </dgm:pt>
    <dgm:pt modelId="{78CF09AE-208C-4844-A69D-DB1DCF35BB3F}" type="parTrans" cxnId="{D7AAC3BD-8734-49BE-A733-A9503C80290D}">
      <dgm:prSet/>
      <dgm:spPr/>
      <dgm:t>
        <a:bodyPr/>
        <a:lstStyle/>
        <a:p>
          <a:endParaRPr lang="en-US"/>
        </a:p>
      </dgm:t>
    </dgm:pt>
    <dgm:pt modelId="{45193CB0-537F-4108-BF5A-FB9094730830}" type="sibTrans" cxnId="{D7AAC3BD-8734-49BE-A733-A9503C80290D}">
      <dgm:prSet/>
      <dgm:spPr/>
      <dgm:t>
        <a:bodyPr/>
        <a:lstStyle/>
        <a:p>
          <a:endParaRPr lang="en-US"/>
        </a:p>
      </dgm:t>
    </dgm:pt>
    <dgm:pt modelId="{15DCF01F-7B59-4255-893C-28F69E135210}">
      <dgm:prSet/>
      <dgm:spPr/>
      <dgm:t>
        <a:bodyPr/>
        <a:lstStyle/>
        <a:p>
          <a:r>
            <a:rPr lang="en-US"/>
            <a:t>masivní otevření   x   masivní uzavření</a:t>
          </a:r>
        </a:p>
      </dgm:t>
    </dgm:pt>
    <dgm:pt modelId="{E0E82EA4-5D15-4D40-BFAA-5AB2E38BEAF6}" type="parTrans" cxnId="{72372C77-C03B-4E82-99EC-E74B76B00844}">
      <dgm:prSet/>
      <dgm:spPr/>
      <dgm:t>
        <a:bodyPr/>
        <a:lstStyle/>
        <a:p>
          <a:endParaRPr lang="en-US"/>
        </a:p>
      </dgm:t>
    </dgm:pt>
    <dgm:pt modelId="{D0BA2150-A14D-48FA-AD99-A765105DD652}" type="sibTrans" cxnId="{72372C77-C03B-4E82-99EC-E74B76B00844}">
      <dgm:prSet/>
      <dgm:spPr/>
      <dgm:t>
        <a:bodyPr/>
        <a:lstStyle/>
        <a:p>
          <a:endParaRPr lang="en-US"/>
        </a:p>
      </dgm:t>
    </dgm:pt>
    <dgm:pt modelId="{FECBE79D-22C7-4287-B885-E37919D759FB}">
      <dgm:prSet/>
      <dgm:spPr/>
      <dgm:t>
        <a:bodyPr/>
        <a:lstStyle/>
        <a:p>
          <a:r>
            <a:rPr lang="en-US"/>
            <a:t>vylítlé víčko (nebe)   x   vypadlá zátka (peklo)</a:t>
          </a:r>
        </a:p>
      </dgm:t>
    </dgm:pt>
    <dgm:pt modelId="{17F4003B-DB95-45CC-87B0-95F9AB2C6784}" type="parTrans" cxnId="{7D223884-56E7-4484-A62C-A431BC94FBBB}">
      <dgm:prSet/>
      <dgm:spPr/>
      <dgm:t>
        <a:bodyPr/>
        <a:lstStyle/>
        <a:p>
          <a:endParaRPr lang="en-US"/>
        </a:p>
      </dgm:t>
    </dgm:pt>
    <dgm:pt modelId="{35C62152-7865-43E1-9165-7F2D6F34FE95}" type="sibTrans" cxnId="{7D223884-56E7-4484-A62C-A431BC94FBBB}">
      <dgm:prSet/>
      <dgm:spPr/>
      <dgm:t>
        <a:bodyPr/>
        <a:lstStyle/>
        <a:p>
          <a:endParaRPr lang="en-US"/>
        </a:p>
      </dgm:t>
    </dgm:pt>
    <dgm:pt modelId="{4822C3A0-687A-43C3-8BBA-2F53C86C3C8E}">
      <dgm:prSet/>
      <dgm:spPr/>
      <dgm:t>
        <a:bodyPr/>
        <a:lstStyle/>
        <a:p>
          <a:r>
            <a:rPr lang="en-US"/>
            <a:t>receptivita   x   síla</a:t>
          </a:r>
        </a:p>
      </dgm:t>
    </dgm:pt>
    <dgm:pt modelId="{637F2835-BC9B-4859-94BE-D1743C4B8597}" type="parTrans" cxnId="{620916E6-5A62-45F2-A382-222DD3D7972F}">
      <dgm:prSet/>
      <dgm:spPr/>
      <dgm:t>
        <a:bodyPr/>
        <a:lstStyle/>
        <a:p>
          <a:endParaRPr lang="en-US"/>
        </a:p>
      </dgm:t>
    </dgm:pt>
    <dgm:pt modelId="{88F8BFAF-5009-4E5A-B185-F3F038320923}" type="sibTrans" cxnId="{620916E6-5A62-45F2-A382-222DD3D7972F}">
      <dgm:prSet/>
      <dgm:spPr/>
      <dgm:t>
        <a:bodyPr/>
        <a:lstStyle/>
        <a:p>
          <a:endParaRPr lang="en-US"/>
        </a:p>
      </dgm:t>
    </dgm:pt>
    <dgm:pt modelId="{F7435EC2-58E8-45EE-8C7B-1192069120D3}">
      <dgm:prSet/>
      <dgm:spPr/>
      <dgm:t>
        <a:bodyPr/>
        <a:lstStyle/>
        <a:p>
          <a:r>
            <a:rPr lang="en-US"/>
            <a:t>principy kodependentní dynamiky</a:t>
          </a:r>
        </a:p>
      </dgm:t>
    </dgm:pt>
    <dgm:pt modelId="{E6960C80-56F0-4512-8EAA-A54D15FD9019}" type="parTrans" cxnId="{658C99EA-98CE-4642-9AFE-6249A54AA7D9}">
      <dgm:prSet/>
      <dgm:spPr/>
      <dgm:t>
        <a:bodyPr/>
        <a:lstStyle/>
        <a:p>
          <a:endParaRPr lang="en-US"/>
        </a:p>
      </dgm:t>
    </dgm:pt>
    <dgm:pt modelId="{F9A56093-7E6D-4C0B-A203-E103A3AC1275}" type="sibTrans" cxnId="{658C99EA-98CE-4642-9AFE-6249A54AA7D9}">
      <dgm:prSet/>
      <dgm:spPr/>
      <dgm:t>
        <a:bodyPr/>
        <a:lstStyle/>
        <a:p>
          <a:endParaRPr lang="en-US"/>
        </a:p>
      </dgm:t>
    </dgm:pt>
    <dgm:pt modelId="{A5D62E19-113A-48DA-AFC4-8C12624234D7}">
      <dgm:prSet/>
      <dgm:spPr/>
      <dgm:t>
        <a:bodyPr/>
        <a:lstStyle/>
        <a:p>
          <a:r>
            <a:rPr lang="en-US"/>
            <a:t>fragmentace</a:t>
          </a:r>
        </a:p>
      </dgm:t>
    </dgm:pt>
    <dgm:pt modelId="{83B9B044-A901-411E-9F07-2832FC48E30E}" type="parTrans" cxnId="{0A83F66A-3420-4EE8-8DC0-4B70CE82B905}">
      <dgm:prSet/>
      <dgm:spPr/>
      <dgm:t>
        <a:bodyPr/>
        <a:lstStyle/>
        <a:p>
          <a:endParaRPr lang="en-US"/>
        </a:p>
      </dgm:t>
    </dgm:pt>
    <dgm:pt modelId="{127F5903-506B-405B-8CE1-95A3DC403B0A}" type="sibTrans" cxnId="{0A83F66A-3420-4EE8-8DC0-4B70CE82B905}">
      <dgm:prSet/>
      <dgm:spPr/>
      <dgm:t>
        <a:bodyPr/>
        <a:lstStyle/>
        <a:p>
          <a:endParaRPr lang="en-US"/>
        </a:p>
      </dgm:t>
    </dgm:pt>
    <dgm:pt modelId="{A9E8482C-E4A3-418C-82E2-0C969B2AABA6}" type="pres">
      <dgm:prSet presAssocID="{99CE25DD-87B8-47BC-93AC-3EB49672AC7B}" presName="linear" presStyleCnt="0">
        <dgm:presLayoutVars>
          <dgm:animLvl val="lvl"/>
          <dgm:resizeHandles val="exact"/>
        </dgm:presLayoutVars>
      </dgm:prSet>
      <dgm:spPr/>
    </dgm:pt>
    <dgm:pt modelId="{7304F416-5A96-4246-A7B0-1A8AD0A21BEE}" type="pres">
      <dgm:prSet presAssocID="{D7169ACB-43A3-4E7E-8A33-D39CC1C3CBD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38FA17C-14FC-479A-A5FA-703262190BD0}" type="pres">
      <dgm:prSet presAssocID="{45193CB0-537F-4108-BF5A-FB9094730830}" presName="spacer" presStyleCnt="0"/>
      <dgm:spPr/>
    </dgm:pt>
    <dgm:pt modelId="{1D68B043-475F-4344-B1C4-DEB9C66D4D0F}" type="pres">
      <dgm:prSet presAssocID="{15DCF01F-7B59-4255-893C-28F69E13521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4F7CE2D-7E48-4FBF-A1FD-8F24C549F0F7}" type="pres">
      <dgm:prSet presAssocID="{D0BA2150-A14D-48FA-AD99-A765105DD652}" presName="spacer" presStyleCnt="0"/>
      <dgm:spPr/>
    </dgm:pt>
    <dgm:pt modelId="{9197C561-0784-4E61-A9A1-ADDA330671A5}" type="pres">
      <dgm:prSet presAssocID="{FECBE79D-22C7-4287-B885-E37919D759F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F1E5462-0305-4AF8-8027-4420CD814B04}" type="pres">
      <dgm:prSet presAssocID="{35C62152-7865-43E1-9165-7F2D6F34FE95}" presName="spacer" presStyleCnt="0"/>
      <dgm:spPr/>
    </dgm:pt>
    <dgm:pt modelId="{8F31BD92-2325-411A-9015-CC1D1E32B3FC}" type="pres">
      <dgm:prSet presAssocID="{4822C3A0-687A-43C3-8BBA-2F53C86C3C8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AD49A87-7651-4912-B715-4797A1849161}" type="pres">
      <dgm:prSet presAssocID="{88F8BFAF-5009-4E5A-B185-F3F038320923}" presName="spacer" presStyleCnt="0"/>
      <dgm:spPr/>
    </dgm:pt>
    <dgm:pt modelId="{F462475D-5E23-46FA-8ADF-D2856B895D92}" type="pres">
      <dgm:prSet presAssocID="{F7435EC2-58E8-45EE-8C7B-1192069120D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2E1F9A1-B252-48F8-90C2-CE8ABD9A3C90}" type="pres">
      <dgm:prSet presAssocID="{F9A56093-7E6D-4C0B-A203-E103A3AC1275}" presName="spacer" presStyleCnt="0"/>
      <dgm:spPr/>
    </dgm:pt>
    <dgm:pt modelId="{591B1BDC-592F-4953-9BA3-8362E19898F2}" type="pres">
      <dgm:prSet presAssocID="{A5D62E19-113A-48DA-AFC4-8C12624234D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21B3F60-D71A-47FF-AEA1-F82CB7C62DB2}" type="presOf" srcId="{D7169ACB-43A3-4E7E-8A33-D39CC1C3CBD2}" destId="{7304F416-5A96-4246-A7B0-1A8AD0A21BEE}" srcOrd="0" destOrd="0" presId="urn:microsoft.com/office/officeart/2005/8/layout/vList2"/>
    <dgm:cxn modelId="{B3868763-5AD5-4989-9FAB-3A6A3398D83B}" type="presOf" srcId="{4822C3A0-687A-43C3-8BBA-2F53C86C3C8E}" destId="{8F31BD92-2325-411A-9015-CC1D1E32B3FC}" srcOrd="0" destOrd="0" presId="urn:microsoft.com/office/officeart/2005/8/layout/vList2"/>
    <dgm:cxn modelId="{0A83F66A-3420-4EE8-8DC0-4B70CE82B905}" srcId="{99CE25DD-87B8-47BC-93AC-3EB49672AC7B}" destId="{A5D62E19-113A-48DA-AFC4-8C12624234D7}" srcOrd="5" destOrd="0" parTransId="{83B9B044-A901-411E-9F07-2832FC48E30E}" sibTransId="{127F5903-506B-405B-8CE1-95A3DC403B0A}"/>
    <dgm:cxn modelId="{72372C77-C03B-4E82-99EC-E74B76B00844}" srcId="{99CE25DD-87B8-47BC-93AC-3EB49672AC7B}" destId="{15DCF01F-7B59-4255-893C-28F69E135210}" srcOrd="1" destOrd="0" parTransId="{E0E82EA4-5D15-4D40-BFAA-5AB2E38BEAF6}" sibTransId="{D0BA2150-A14D-48FA-AD99-A765105DD652}"/>
    <dgm:cxn modelId="{7D223884-56E7-4484-A62C-A431BC94FBBB}" srcId="{99CE25DD-87B8-47BC-93AC-3EB49672AC7B}" destId="{FECBE79D-22C7-4287-B885-E37919D759FB}" srcOrd="2" destOrd="0" parTransId="{17F4003B-DB95-45CC-87B0-95F9AB2C6784}" sibTransId="{35C62152-7865-43E1-9165-7F2D6F34FE95}"/>
    <dgm:cxn modelId="{FBB1ED85-9F7C-4C42-965A-DCFA027B229F}" type="presOf" srcId="{F7435EC2-58E8-45EE-8C7B-1192069120D3}" destId="{F462475D-5E23-46FA-8ADF-D2856B895D92}" srcOrd="0" destOrd="0" presId="urn:microsoft.com/office/officeart/2005/8/layout/vList2"/>
    <dgm:cxn modelId="{8F2B5BBD-2D47-4DFB-B889-5DC522BDD266}" type="presOf" srcId="{FECBE79D-22C7-4287-B885-E37919D759FB}" destId="{9197C561-0784-4E61-A9A1-ADDA330671A5}" srcOrd="0" destOrd="0" presId="urn:microsoft.com/office/officeart/2005/8/layout/vList2"/>
    <dgm:cxn modelId="{D7AAC3BD-8734-49BE-A733-A9503C80290D}" srcId="{99CE25DD-87B8-47BC-93AC-3EB49672AC7B}" destId="{D7169ACB-43A3-4E7E-8A33-D39CC1C3CBD2}" srcOrd="0" destOrd="0" parTransId="{78CF09AE-208C-4844-A69D-DB1DCF35BB3F}" sibTransId="{45193CB0-537F-4108-BF5A-FB9094730830}"/>
    <dgm:cxn modelId="{9DF9EDC9-20B8-4E38-8EDA-42DCB72792E1}" type="presOf" srcId="{99CE25DD-87B8-47BC-93AC-3EB49672AC7B}" destId="{A9E8482C-E4A3-418C-82E2-0C969B2AABA6}" srcOrd="0" destOrd="0" presId="urn:microsoft.com/office/officeart/2005/8/layout/vList2"/>
    <dgm:cxn modelId="{2CD3D6D3-9994-4EDC-8198-0BDED1860534}" type="presOf" srcId="{15DCF01F-7B59-4255-893C-28F69E135210}" destId="{1D68B043-475F-4344-B1C4-DEB9C66D4D0F}" srcOrd="0" destOrd="0" presId="urn:microsoft.com/office/officeart/2005/8/layout/vList2"/>
    <dgm:cxn modelId="{620916E6-5A62-45F2-A382-222DD3D7972F}" srcId="{99CE25DD-87B8-47BC-93AC-3EB49672AC7B}" destId="{4822C3A0-687A-43C3-8BBA-2F53C86C3C8E}" srcOrd="3" destOrd="0" parTransId="{637F2835-BC9B-4859-94BE-D1743C4B8597}" sibTransId="{88F8BFAF-5009-4E5A-B185-F3F038320923}"/>
    <dgm:cxn modelId="{7B764FE7-7FA3-44D4-94FC-693EA2298D9E}" type="presOf" srcId="{A5D62E19-113A-48DA-AFC4-8C12624234D7}" destId="{591B1BDC-592F-4953-9BA3-8362E19898F2}" srcOrd="0" destOrd="0" presId="urn:microsoft.com/office/officeart/2005/8/layout/vList2"/>
    <dgm:cxn modelId="{658C99EA-98CE-4642-9AFE-6249A54AA7D9}" srcId="{99CE25DD-87B8-47BC-93AC-3EB49672AC7B}" destId="{F7435EC2-58E8-45EE-8C7B-1192069120D3}" srcOrd="4" destOrd="0" parTransId="{E6960C80-56F0-4512-8EAA-A54D15FD9019}" sibTransId="{F9A56093-7E6D-4C0B-A203-E103A3AC1275}"/>
    <dgm:cxn modelId="{B78438F5-3104-4A02-9EB0-F32F68486B32}" type="presParOf" srcId="{A9E8482C-E4A3-418C-82E2-0C969B2AABA6}" destId="{7304F416-5A96-4246-A7B0-1A8AD0A21BEE}" srcOrd="0" destOrd="0" presId="urn:microsoft.com/office/officeart/2005/8/layout/vList2"/>
    <dgm:cxn modelId="{981B6D54-84A9-45C7-BEAE-3514DB539049}" type="presParOf" srcId="{A9E8482C-E4A3-418C-82E2-0C969B2AABA6}" destId="{938FA17C-14FC-479A-A5FA-703262190BD0}" srcOrd="1" destOrd="0" presId="urn:microsoft.com/office/officeart/2005/8/layout/vList2"/>
    <dgm:cxn modelId="{E46B2E7E-653B-421E-9BC7-6ED3B12FCB83}" type="presParOf" srcId="{A9E8482C-E4A3-418C-82E2-0C969B2AABA6}" destId="{1D68B043-475F-4344-B1C4-DEB9C66D4D0F}" srcOrd="2" destOrd="0" presId="urn:microsoft.com/office/officeart/2005/8/layout/vList2"/>
    <dgm:cxn modelId="{CC941B9B-8B34-4445-8660-1C201FFB8706}" type="presParOf" srcId="{A9E8482C-E4A3-418C-82E2-0C969B2AABA6}" destId="{24F7CE2D-7E48-4FBF-A1FD-8F24C549F0F7}" srcOrd="3" destOrd="0" presId="urn:microsoft.com/office/officeart/2005/8/layout/vList2"/>
    <dgm:cxn modelId="{4DE9B171-CCEC-4286-95A8-C622A45AB146}" type="presParOf" srcId="{A9E8482C-E4A3-418C-82E2-0C969B2AABA6}" destId="{9197C561-0784-4E61-A9A1-ADDA330671A5}" srcOrd="4" destOrd="0" presId="urn:microsoft.com/office/officeart/2005/8/layout/vList2"/>
    <dgm:cxn modelId="{870A1380-C7DE-4344-A2F8-65D181B96868}" type="presParOf" srcId="{A9E8482C-E4A3-418C-82E2-0C969B2AABA6}" destId="{5F1E5462-0305-4AF8-8027-4420CD814B04}" srcOrd="5" destOrd="0" presId="urn:microsoft.com/office/officeart/2005/8/layout/vList2"/>
    <dgm:cxn modelId="{AF51F125-94FD-4AFE-9F4F-725210887FCA}" type="presParOf" srcId="{A9E8482C-E4A3-418C-82E2-0C969B2AABA6}" destId="{8F31BD92-2325-411A-9015-CC1D1E32B3FC}" srcOrd="6" destOrd="0" presId="urn:microsoft.com/office/officeart/2005/8/layout/vList2"/>
    <dgm:cxn modelId="{45260E1C-BDFA-4009-A16C-3B8F17718515}" type="presParOf" srcId="{A9E8482C-E4A3-418C-82E2-0C969B2AABA6}" destId="{6AD49A87-7651-4912-B715-4797A1849161}" srcOrd="7" destOrd="0" presId="urn:microsoft.com/office/officeart/2005/8/layout/vList2"/>
    <dgm:cxn modelId="{F14D8528-C648-44EC-BBFE-001638211C95}" type="presParOf" srcId="{A9E8482C-E4A3-418C-82E2-0C969B2AABA6}" destId="{F462475D-5E23-46FA-8ADF-D2856B895D92}" srcOrd="8" destOrd="0" presId="urn:microsoft.com/office/officeart/2005/8/layout/vList2"/>
    <dgm:cxn modelId="{F6EAB730-44E5-44E1-BE04-4B14FB879564}" type="presParOf" srcId="{A9E8482C-E4A3-418C-82E2-0C969B2AABA6}" destId="{62E1F9A1-B252-48F8-90C2-CE8ABD9A3C90}" srcOrd="9" destOrd="0" presId="urn:microsoft.com/office/officeart/2005/8/layout/vList2"/>
    <dgm:cxn modelId="{FFDA57C2-D87F-4B45-B12B-577AEB76ED09}" type="presParOf" srcId="{A9E8482C-E4A3-418C-82E2-0C969B2AABA6}" destId="{591B1BDC-592F-4953-9BA3-8362E19898F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0E9EE-CA38-924F-ACC2-562E36F387B2}">
      <dsp:nvSpPr>
        <dsp:cNvPr id="0" name=""/>
        <dsp:cNvSpPr/>
      </dsp:nvSpPr>
      <dsp:spPr>
        <a:xfrm>
          <a:off x="0" y="1353870"/>
          <a:ext cx="2023722" cy="12850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D5CCC-1EF6-4F43-8CDF-3E314240BCAB}">
      <dsp:nvSpPr>
        <dsp:cNvPr id="0" name=""/>
        <dsp:cNvSpPr/>
      </dsp:nvSpPr>
      <dsp:spPr>
        <a:xfrm>
          <a:off x="224858" y="1567485"/>
          <a:ext cx="2023722" cy="12850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způsobené člověkem</a:t>
          </a:r>
          <a:endParaRPr lang="en-US" sz="25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262496" y="1605123"/>
        <a:ext cx="1948446" cy="1209787"/>
      </dsp:txXfrm>
    </dsp:sp>
    <dsp:sp modelId="{DDF1ED8E-6D37-CE40-A88C-0DE6219B7A3C}">
      <dsp:nvSpPr>
        <dsp:cNvPr id="0" name=""/>
        <dsp:cNvSpPr/>
      </dsp:nvSpPr>
      <dsp:spPr>
        <a:xfrm>
          <a:off x="2473438" y="1353870"/>
          <a:ext cx="2023722" cy="12850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63C54-E96B-C248-91E7-F22B4DDFE896}">
      <dsp:nvSpPr>
        <dsp:cNvPr id="0" name=""/>
        <dsp:cNvSpPr/>
      </dsp:nvSpPr>
      <dsp:spPr>
        <a:xfrm>
          <a:off x="2698296" y="1567485"/>
          <a:ext cx="2023722" cy="12850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přírodní</a:t>
          </a:r>
          <a:r>
            <a:rPr lang="cs-CZ" sz="2500" kern="1200" dirty="0">
              <a:solidFill>
                <a:schemeClr val="accent5">
                  <a:lumMod val="40000"/>
                  <a:lumOff val="60000"/>
                </a:schemeClr>
              </a:solidFill>
            </a:rPr>
            <a:t> </a:t>
          </a:r>
          <a:r>
            <a:rPr lang="cs-CZ" sz="2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katastrofy</a:t>
          </a:r>
          <a:endParaRPr lang="en-US" sz="2500" kern="1200" dirty="0">
            <a:solidFill>
              <a:schemeClr val="accent5">
                <a:lumMod val="40000"/>
                <a:lumOff val="60000"/>
              </a:schemeClr>
            </a:solidFill>
          </a:endParaRPr>
        </a:p>
      </dsp:txBody>
      <dsp:txXfrm>
        <a:off x="2735934" y="1605123"/>
        <a:ext cx="1948446" cy="1209787"/>
      </dsp:txXfrm>
    </dsp:sp>
    <dsp:sp modelId="{B0AE531C-3017-9C4B-9A38-0A57E6CCF247}">
      <dsp:nvSpPr>
        <dsp:cNvPr id="0" name=""/>
        <dsp:cNvSpPr/>
      </dsp:nvSpPr>
      <dsp:spPr>
        <a:xfrm>
          <a:off x="4946876" y="1353870"/>
          <a:ext cx="2023722" cy="12850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392B0-2181-014D-A74F-73064130B7BB}">
      <dsp:nvSpPr>
        <dsp:cNvPr id="0" name=""/>
        <dsp:cNvSpPr/>
      </dsp:nvSpPr>
      <dsp:spPr>
        <a:xfrm>
          <a:off x="5171734" y="1567485"/>
          <a:ext cx="2023722" cy="12850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nehody</a:t>
          </a:r>
          <a:endParaRPr lang="en-US" sz="25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5209372" y="1605123"/>
        <a:ext cx="1948446" cy="12097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F2764-C391-9146-83C8-DD568B5D402C}">
      <dsp:nvSpPr>
        <dsp:cNvPr id="0" name=""/>
        <dsp:cNvSpPr/>
      </dsp:nvSpPr>
      <dsp:spPr>
        <a:xfrm>
          <a:off x="190906" y="2375"/>
          <a:ext cx="2851483" cy="285148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927" tIns="27940" rIns="156927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SITUAČNÍ /AKUTNÍ</a:t>
          </a:r>
          <a:endParaRPr lang="en-US" sz="2200" b="1" kern="1200" dirty="0">
            <a:solidFill>
              <a:srgbClr val="CD6A2D"/>
            </a:solidFill>
          </a:endParaRPr>
        </a:p>
      </dsp:txBody>
      <dsp:txXfrm>
        <a:off x="608496" y="419965"/>
        <a:ext cx="2016303" cy="2016303"/>
      </dsp:txXfrm>
    </dsp:sp>
    <dsp:sp modelId="{4044E091-5CC9-8F4E-BC3A-0A6A7D4B7AE0}">
      <dsp:nvSpPr>
        <dsp:cNvPr id="0" name=""/>
        <dsp:cNvSpPr/>
      </dsp:nvSpPr>
      <dsp:spPr>
        <a:xfrm>
          <a:off x="3035706" y="2375"/>
          <a:ext cx="2851483" cy="285148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927" tIns="27940" rIns="156927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VÝVOJOVÉ</a:t>
          </a:r>
          <a:r>
            <a:rPr lang="cs-CZ" sz="2400" kern="1200" dirty="0"/>
            <a:t> </a:t>
          </a:r>
          <a:endParaRPr lang="en-US" sz="2400" kern="1200" dirty="0"/>
        </a:p>
      </dsp:txBody>
      <dsp:txXfrm>
        <a:off x="3453296" y="419965"/>
        <a:ext cx="2016303" cy="2016303"/>
      </dsp:txXfrm>
    </dsp:sp>
    <dsp:sp modelId="{27D68E79-07D3-214A-8FF6-16DFD0D187FE}">
      <dsp:nvSpPr>
        <dsp:cNvPr id="0" name=""/>
        <dsp:cNvSpPr/>
      </dsp:nvSpPr>
      <dsp:spPr>
        <a:xfrm>
          <a:off x="5853850" y="2375"/>
          <a:ext cx="2851483" cy="285148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927" tIns="27940" rIns="156927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KOMPLEXNÍ</a:t>
          </a:r>
          <a:endParaRPr lang="en-US" sz="2200" b="1" kern="1200" dirty="0">
            <a:solidFill>
              <a:srgbClr val="CD6A2D"/>
            </a:solidFill>
          </a:endParaRPr>
        </a:p>
      </dsp:txBody>
      <dsp:txXfrm>
        <a:off x="6271440" y="419965"/>
        <a:ext cx="2016303" cy="2016303"/>
      </dsp:txXfrm>
    </dsp:sp>
    <dsp:sp modelId="{598E1F14-A025-EB4A-9CFB-CFF3460BC934}">
      <dsp:nvSpPr>
        <dsp:cNvPr id="0" name=""/>
        <dsp:cNvSpPr/>
      </dsp:nvSpPr>
      <dsp:spPr>
        <a:xfrm>
          <a:off x="8730359" y="2375"/>
          <a:ext cx="2887726" cy="285148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927" tIns="27940" rIns="156927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TRANS -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rgbClr val="CD6A2D"/>
              </a:solidFill>
            </a:rPr>
            <a:t>GENERAČNÍ </a:t>
          </a:r>
          <a:endParaRPr lang="en-US" sz="2200" b="1" kern="1200" dirty="0">
            <a:solidFill>
              <a:srgbClr val="CD6A2D"/>
            </a:solidFill>
          </a:endParaRPr>
        </a:p>
      </dsp:txBody>
      <dsp:txXfrm>
        <a:off x="9153257" y="419965"/>
        <a:ext cx="2041930" cy="20163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4F416-5A96-4246-A7B0-1A8AD0A21BEE}">
      <dsp:nvSpPr>
        <dsp:cNvPr id="0" name=""/>
        <dsp:cNvSpPr/>
      </dsp:nvSpPr>
      <dsp:spPr>
        <a:xfrm>
          <a:off x="0" y="719832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plyn   x   brzda</a:t>
          </a:r>
        </a:p>
      </dsp:txBody>
      <dsp:txXfrm>
        <a:off x="23417" y="743249"/>
        <a:ext cx="5999298" cy="432866"/>
      </dsp:txXfrm>
    </dsp:sp>
    <dsp:sp modelId="{1D68B043-475F-4344-B1C4-DEB9C66D4D0F}">
      <dsp:nvSpPr>
        <dsp:cNvPr id="0" name=""/>
        <dsp:cNvSpPr/>
      </dsp:nvSpPr>
      <dsp:spPr>
        <a:xfrm>
          <a:off x="0" y="1257132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270963"/>
                <a:satOff val="-1326"/>
                <a:lumOff val="745"/>
                <a:alphaOff val="0"/>
                <a:tint val="98000"/>
                <a:lumMod val="114000"/>
              </a:schemeClr>
            </a:gs>
            <a:gs pos="100000">
              <a:schemeClr val="accent2">
                <a:hueOff val="270963"/>
                <a:satOff val="-1326"/>
                <a:lumOff val="74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masivní otevření   x   masivní uzavření</a:t>
          </a:r>
        </a:p>
      </dsp:txBody>
      <dsp:txXfrm>
        <a:off x="23417" y="1280549"/>
        <a:ext cx="5999298" cy="432866"/>
      </dsp:txXfrm>
    </dsp:sp>
    <dsp:sp modelId="{9197C561-0784-4E61-A9A1-ADDA330671A5}">
      <dsp:nvSpPr>
        <dsp:cNvPr id="0" name=""/>
        <dsp:cNvSpPr/>
      </dsp:nvSpPr>
      <dsp:spPr>
        <a:xfrm>
          <a:off x="0" y="1794433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541926"/>
                <a:satOff val="-2653"/>
                <a:lumOff val="1490"/>
                <a:alphaOff val="0"/>
                <a:tint val="98000"/>
                <a:lumMod val="114000"/>
              </a:schemeClr>
            </a:gs>
            <a:gs pos="100000">
              <a:schemeClr val="accent2">
                <a:hueOff val="541926"/>
                <a:satOff val="-2653"/>
                <a:lumOff val="149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vylítlé víčko (nebe)   x   vypadlá zátka (peklo)</a:t>
          </a:r>
        </a:p>
      </dsp:txBody>
      <dsp:txXfrm>
        <a:off x="23417" y="1817850"/>
        <a:ext cx="5999298" cy="432866"/>
      </dsp:txXfrm>
    </dsp:sp>
    <dsp:sp modelId="{8F31BD92-2325-411A-9015-CC1D1E32B3FC}">
      <dsp:nvSpPr>
        <dsp:cNvPr id="0" name=""/>
        <dsp:cNvSpPr/>
      </dsp:nvSpPr>
      <dsp:spPr>
        <a:xfrm>
          <a:off x="0" y="2331733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812888"/>
                <a:satOff val="-3979"/>
                <a:lumOff val="2235"/>
                <a:alphaOff val="0"/>
                <a:tint val="98000"/>
                <a:lumMod val="114000"/>
              </a:schemeClr>
            </a:gs>
            <a:gs pos="100000">
              <a:schemeClr val="accent2">
                <a:hueOff val="812888"/>
                <a:satOff val="-3979"/>
                <a:lumOff val="223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receptivita   x   síla</a:t>
          </a:r>
        </a:p>
      </dsp:txBody>
      <dsp:txXfrm>
        <a:off x="23417" y="2355150"/>
        <a:ext cx="5999298" cy="432866"/>
      </dsp:txXfrm>
    </dsp:sp>
    <dsp:sp modelId="{F462475D-5E23-46FA-8ADF-D2856B895D92}">
      <dsp:nvSpPr>
        <dsp:cNvPr id="0" name=""/>
        <dsp:cNvSpPr/>
      </dsp:nvSpPr>
      <dsp:spPr>
        <a:xfrm>
          <a:off x="0" y="2869033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1083851"/>
                <a:satOff val="-5306"/>
                <a:lumOff val="2980"/>
                <a:alphaOff val="0"/>
                <a:tint val="98000"/>
                <a:lumMod val="114000"/>
              </a:schemeClr>
            </a:gs>
            <a:gs pos="100000">
              <a:schemeClr val="accent2">
                <a:hueOff val="1083851"/>
                <a:satOff val="-5306"/>
                <a:lumOff val="298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principy kodependentní dynamiky</a:t>
          </a:r>
        </a:p>
      </dsp:txBody>
      <dsp:txXfrm>
        <a:off x="23417" y="2892450"/>
        <a:ext cx="5999298" cy="432866"/>
      </dsp:txXfrm>
    </dsp:sp>
    <dsp:sp modelId="{591B1BDC-592F-4953-9BA3-8362E19898F2}">
      <dsp:nvSpPr>
        <dsp:cNvPr id="0" name=""/>
        <dsp:cNvSpPr/>
      </dsp:nvSpPr>
      <dsp:spPr>
        <a:xfrm>
          <a:off x="0" y="3406333"/>
          <a:ext cx="6046132" cy="479700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fragmentace</a:t>
          </a:r>
        </a:p>
      </dsp:txBody>
      <dsp:txXfrm>
        <a:off x="23417" y="3429750"/>
        <a:ext cx="5999298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12T16:58:33.9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136 31 4096 0 0,'-1'-1'29'0'0,"0"1"0"0"0,0-1 0 0 0,0 1-1 0 0,-1-1 1 0 0,1 1 0 0 0,0-1 0 0 0,0 1 0 0 0,-1 0-1 0 0,1 0 1 0 0,0 0 0 0 0,-1 0 0 0 0,1 0-1 0 0,0 0 1 0 0,-1 0 0 0 0,-1 0 0 0 0,1 0 18 0 0,-6 0 140 0 0,0 0-1 0 0,-1-1 1 0 0,1 0-1 0 0,-1 0 1 0 0,1-1-1 0 0,0 0 1 0 0,0 0-1 0 0,0-1 1 0 0,-15-7-1 0 0,23 9-177 0 0,0 1-1 0 0,0 0 0 0 0,0 0 1 0 0,-1-1-1 0 0,1 1 0 0 0,0 0 1 0 0,0 0-1 0 0,-1-1 0 0 0,1 1 1 0 0,0 0-1 0 0,-1 0 0 0 0,1 0 1 0 0,0-1-1 0 0,0 1 0 0 0,-1 0 1 0 0,1 0-1 0 0,0 0 0 0 0,-1 0 0 0 0,1 0 1 0 0,0 0-1 0 0,-1 0 0 0 0,1 0 1 0 0,0 0-1 0 0,-1 0 0 0 0,1 0 1 0 0,0 0-1 0 0,-1 0 0 0 0,1 0 1 0 0,0 0-1 0 0,-1 0 0 0 0,1 0 1 0 0,0 0-1 0 0,-1 0 0 0 0,1 1 1 0 0,0-1-1 0 0,-1 0 0 0 0,1 0 1 0 0,0 0-1 0 0,0 0 0 0 0,-1 1 1 0 0,1-1-1 0 0,0 0 0 0 0,0 0 1 0 0,-1 1-1 0 0,1-1 0 0 0,0 0 1 0 0,0 0-1 0 0,0 1 0 0 0,-1-1 1 0 0,1 1-1 0 0,0 0-32 0 0,0-1 1 0 0,0 1-1 0 0,0 0 0 0 0,0 0 1 0 0,0 0-1 0 0,0 0 1 0 0,0 0-1 0 0,0 0 0 0 0,0-1 1 0 0,0 1-1 0 0,1 0 0 0 0,-1 0 1 0 0,0 0-1 0 0,1 0 0 0 0,-1-1 1 0 0,0 1-1 0 0,1 0 1 0 0,-1 0-1 0 0,2 0 0 0 0,-2 1 3 0 0,1-1-1 0 0,-1 1 0 0 0,1-1 1 0 0,-1 0-1 0 0,0 1 1 0 0,1-1-1 0 0,-1 1 1 0 0,0-1-1 0 0,0 1 0 0 0,0-1 1 0 0,0 1-1 0 0,0-1 1 0 0,0 1-1 0 0,-1 1 0 0 0,1 17-21 0 0,3-14 46 0 0,0 1 1 0 0,0-1-1 0 0,0 0 0 0 0,1 0 1 0 0,7 11-1 0 0,-8-15-1 0 0,-1 1 0 0 0,1-1 0 0 0,0 0-1 0 0,0 1 1 0 0,0-1 0 0 0,0 0 0 0 0,0-1 0 0 0,0 1-1 0 0,0 0 1 0 0,1-1 0 0 0,-1 0 0 0 0,1 0-1 0 0,6 1 1 0 0,1 1 125 0 0,0-2-1 0 0,0 1 0 0 0,0-1 0 0 0,0-1 1 0 0,0 0-1 0 0,19-3 2436 0 0,-19 3-3011 0 0,-10 0 410 0 0,1 0-236 0 0,0 0 0 0 0,0 0-1 0 0,0 0 1 0 0,0 0 0 0 0,0 0-1 0 0,0 0 1 0 0,-1 0 0 0 0,1-1-1 0 0,0 1 1 0 0,0-1 0 0 0,0 0-1 0 0,0 1 1 0 0,0-1 0 0 0,-1 0 0 0 0,1 0-1 0 0,0 0 1 0 0,-1 0 0 0 0,4-3-1 0 0,6-16-1568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12T16:58:35.6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608 39 7969 0 0,'-72'-14'356'0'0,"0"3"-1"0"0,-84-2 1 0 0,142 12-280 0 0,0 1 1 0 0,1 1-1 0 0,-1 0 0 0 0,1 1 1 0 0,-1 0-1 0 0,1 1 0 0 0,0 0 1 0 0,0 2-1 0 0,-13 5 0 0 0,18-7-65 0 0,1 1 0 0 0,0 1 0 0 0,0-1 0 0 0,1 1 0 0 0,-1 1 0 0 0,1-1 0 0 0,0 1 0 0 0,0 0 0 0 0,1 0 0 0 0,0 1 0 0 0,0 0 0 0 0,0 0 0 0 0,1 0 0 0 0,0 0 0 0 0,-5 13 0 0 0,-1 12-42 0 0,1 1 0 0 0,1 0 0 0 0,2 1 0 0 0,-2 35 0 0 0,2-25 4 0 0,-10 342-188 0 0,16-358 207 0 0,0-1-18 0 0,0-1 1 0 0,2 0 0 0 0,1 0 0 0 0,1 0-1 0 0,13 47 1 0 0,-14-66-1 0 0,0 0 0 0 0,0 0 0 0 0,0 0 0 0 0,1 0 0 0 0,0 0 0 0 0,0-1 0 0 0,1 0 0 0 0,-1 0 0 0 0,1 0 0 0 0,1-1 0 0 0,-1 1 0 0 0,1-1 0 0 0,0 0 0 0 0,0-1 0 0 0,1 0 0 0 0,-1 0 0 0 0,1 0 0 0 0,0-1 0 0 0,0 1 0 0 0,0-2 0 0 0,0 1 0 0 0,1-1 0 0 0,-1 0 0 0 0,11 1 0 0 0,-3-2 21 0 0,-1 0-1 0 0,1-1 1 0 0,-1-1 0 0 0,1 0-1 0 0,0-1 1 0 0,-1 0 0 0 0,0-1-1 0 0,0-1 1 0 0,0 0-1 0 0,0-1 1 0 0,0-1 0 0 0,-1 0-1 0 0,0 0 1 0 0,19-14 0 0 0,11-11 193 0 0,-1-2 0 0 0,62-62 0 0 0,-73 66-114 0 0,49-51 341 0 0,101-130 0 0 0,41-106 39 0 0,-109 152-303 0 0,-95 141-108 0 0,-16 22-27 0 0,0-1 0 0 0,0 1-1 0 0,0-1 1 0 0,-1 0 0 0 0,1 0 0 0 0,-1 0 0 0 0,1 0 0 0 0,-1 0-1 0 0,0 0 1 0 0,0-1 0 0 0,0 1 0 0 0,1-4 0 0 0,-2 6-12 0 0,0-1 0 0 0,0 1 0 0 0,0 0 0 0 0,0-1 1 0 0,0 1-1 0 0,-1 0 0 0 0,1 0 0 0 0,0-1 0 0 0,0 1 0 0 0,0 0 1 0 0,-1 0-1 0 0,1 0 0 0 0,0-1 0 0 0,0 1 0 0 0,0 0 0 0 0,-1 0 1 0 0,1 0-1 0 0,0 0 0 0 0,0 0 0 0 0,-1-1 0 0 0,1 1 1 0 0,0 0-1 0 0,-1 0 0 0 0,1 0 0 0 0,0 0 0 0 0,0 0 0 0 0,-1 0 1 0 0,1 0-1 0 0,0 0 0 0 0,-1 0 0 0 0,1 0 0 0 0,0 0 0 0 0,-1 0 1 0 0,1 0-1 0 0,0 0 0 0 0,0 0 0 0 0,-1 1 0 0 0,1-1 0 0 0,0 0 1 0 0,0 0-1 0 0,-1 0 0 0 0,1 1 0 0 0,-3-1 20 0 0,-6 2 10 0 0,-1 1-1 0 0,0 0 1 0 0,1 1-1 0 0,0-1 1 0 0,0 2-1 0 0,-15 9 1 0 0,2 0 30 0 0,-30 27 1 0 0,-24 33 126 0 0,-119 150-1 0 0,193-222-188 0 0,-44 54 119 0 0,2 2-1 0 0,2 2 0 0 0,-62 123 0 0 0,98-170-105 0 0,1-4 1 0 0,0 0 1 0 0,1 1-1 0 0,1-1 1 0 0,0 1-1 0 0,0 0 0 0 0,0 0 1 0 0,2 1-1 0 0,-2 16 1 0 0,3-26-28 0 0,1 0 0 0 0,-1 0 0 0 0,1 0 0 0 0,0 1 0 0 0,-1-1 0 0 0,1 0 0 0 0,0 0 0 0 0,0 0 0 0 0,0 0 0 0 0,0 0 0 0 0,0 0-1 0 0,0 0 1 0 0,0-1 0 0 0,0 1 0 0 0,0 0 0 0 0,0 0 0 0 0,1-1 0 0 0,-1 1 0 0 0,0-1 0 0 0,0 1 0 0 0,1-1 0 0 0,-1 0 0 0 0,2 1 0 0 0,37 8-379 0 0,-39-9 388 0 0,47 6-1490 0 0,80 1-1 0 0,-113-8 1027 0 0,0 0 0 0 0,0 0 0 0 0,-1-1 0 0 0,1-1 0 0 0,0-1 0 0 0,-1 0 0 0 0,0-1 0 0 0,0 0 0 0 0,-1-1 0 0 0,17-9 0 0 0,31-32-1450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12T16:58:54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 4864 0 0,'0'3'96'0'0,"-11"10"40"0"0,4 2 0 0 0,-13 3-4 0 0,13 5-27 0 0,-10-7-69 0 0,17-7-68 0 0,-10-1-65 0 0,3-3-63 0 0,-3-4-96 0 0,10 1-736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CD36E-E580-4B7A-8D21-968312CD9484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57A2-08AA-418C-A818-7DCFC04FA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20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AE150-6D25-A79D-CE0D-5D363F10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76F2C7A-B1B0-17F8-B523-4ACDCC950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D2859E4-765C-632D-E59D-672118AAD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A77941-2165-3E9A-E940-BF039BE06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824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536AC-DCD5-379F-C16C-60652C25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E68F55D-C89C-2AE8-93D7-675D34330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29DA8F6-49A6-E13E-2A3B-0C889B3E2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BC45EE-F231-A8AB-14B4-D29FA4CFC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88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A3B19-4ABC-F473-BB2E-9E43B1516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46F983F-B729-C97F-594A-ED19F4F01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A9C60F9-D62A-1604-FD0E-177DAEF11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F0D45E-3342-C368-F97A-59AE96C171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401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257A2-08AA-418C-A818-7DCFC04FA03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177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0D4C-4605-83F9-0EBC-EAA826380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CF0D95D-070E-656B-5293-A3444F2B3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309BFB7-DB37-A302-2001-B99A532BA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12A44D-4C63-94CF-7911-403D4DFD8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206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D88C5-D43D-8CE0-F349-32AABABFB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4023A71-8274-F02F-71E7-45A2DF00A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DFDC319-7633-B38B-9739-4D92F32B3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8205FA-6F4E-45A6-905C-5101BA509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31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5CB4D-8C4E-15B5-6A22-30AA7AE29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B925BCF-E299-2DD3-0BDD-A4982BEBB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CF5B526-AB0B-2DE7-8FCD-EB9A7A8EB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7CA2E6-8CA6-0302-6A1D-79BEFEB85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02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B7174-730A-02EF-6DBC-D25CC791E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9132B52-6B44-7A61-545D-0630C0F3B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6FE13F9-8857-A01A-7035-AE3533109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807166-8960-26B3-AE22-A73202BBB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374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9B77-CBEF-7FFE-7A93-E52D61CEB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A6B85D7-F7A8-8C32-8916-ECFC752CB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DD5D227-FC59-9FB7-9FAB-07AA2286D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2B3D62-9EB3-B69F-E2A6-113E5F246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289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44AD4-F09B-E1AA-328F-249DEBA3D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C32ED61-0947-B024-7F6B-47B6B5FDC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D7D04FE-21D8-5482-DB3E-40AAACDA9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8C688C-D643-8210-5001-C81D67701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754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791EE-FC53-7B6F-93BF-5DF3FA81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83CE2E8-CC94-A22E-B262-59BCF1285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DF7A285-2E19-BF8B-965B-11D9C7334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9C2E35-2723-2BAF-9C4F-EBBC2900F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85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F672-692B-97AC-41BC-B9C7FF0E7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342EFAB-C87D-1030-6D14-F160CFB26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7FE8111-F91E-EF42-41B1-7D77E9B2D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545212-3FF1-0646-261A-C0E5C9592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9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9A489-46D2-F61B-45D8-F9B4B0480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5E67D8A-EB5B-715F-0383-5A65A0B99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5243695-7BBD-1DF1-5C79-2E629EB88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1D9544-7AD4-691B-6EC3-6F274D673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69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64519-BFD6-20F2-6125-1B3A65143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2AFB7D4-C200-A752-EBD1-47542B4D1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E1F3594-67B8-AE8E-2F60-83B84F063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A71954-C92C-6EFB-D2C2-4D4A1A71E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057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159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91EAD-3288-E5B9-25DE-69F7F6A06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BB5D4B8-7DC6-A022-C84B-E0AAFC0B5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935BA9C-7913-1C41-9758-F76FE4F7F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F094F1-C593-91C4-CB85-B1B4147F7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884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5A297-A9D6-964D-79CF-2CB317B9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0A6C105-81D3-3DC5-66B4-4765CF1D4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B694A3B-C398-DE38-DC6D-3549735D2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001E51-4CA5-5441-0108-20BB271BD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577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8DF83-BB98-7336-F0BB-34FD2DC8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6780B57-ABCD-FB24-2EA4-4BF60EE0B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872252A-7109-640C-A2E5-35985FCD6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587C48-5FDD-FF33-5FC9-E84FA2197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955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9D60-AB42-F223-AD41-60130A577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BDFBE13-6992-0509-EF1F-C7799A0C8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828235C-F524-2530-A7DC-3D6947C80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C0F8C3-0B6F-2083-0F5A-C24E9A5A1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5A28-596E-7947-9EC5-F3EC00637E9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07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5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51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138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75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28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264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038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202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15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4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95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95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43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16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45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7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53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EDABFF-AC76-4CAB-8692-1E6398EF5417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56A8DA7-F067-46B2-8F40-874B43000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01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36354-10BB-D668-E91B-E475EBE18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Úvod do psychoterapie traumatu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464D4F-F7B7-E33A-CC17-EC4AB7E6C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Petr Odstrčil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3F5A11A-F31F-C467-271B-66124191A500}"/>
              </a:ext>
            </a:extLst>
          </p:cNvPr>
          <p:cNvSpPr txBox="1"/>
          <p:nvPr/>
        </p:nvSpPr>
        <p:spPr>
          <a:xfrm>
            <a:off x="4391406" y="1335357"/>
            <a:ext cx="320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webinář 1</a:t>
            </a:r>
          </a:p>
        </p:txBody>
      </p:sp>
    </p:spTree>
    <p:extLst>
      <p:ext uri="{BB962C8B-B14F-4D97-AF65-F5344CB8AC3E}">
        <p14:creationId xmlns:p14="http://schemas.microsoft.com/office/powerpoint/2010/main" val="170337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F95E-951D-B27F-0944-B575703CE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990A27E-4AD0-7819-3054-958145AEDFEF}"/>
              </a:ext>
            </a:extLst>
          </p:cNvPr>
          <p:cNvSpPr txBox="1"/>
          <p:nvPr/>
        </p:nvSpPr>
        <p:spPr>
          <a:xfrm>
            <a:off x="1192365" y="965200"/>
            <a:ext cx="3218861" cy="249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cs-CZ" sz="4000" b="1" kern="1200" cap="all" dirty="0">
                <a:ln w="3175" cmpd="sng">
                  <a:noFill/>
                </a:ln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SYMPTOMY  TRAUMATU</a:t>
            </a:r>
            <a:br>
              <a:rPr lang="en-US" altLang="cs-CZ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cs-CZ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        </a:t>
            </a:r>
            <a:endParaRPr lang="en-US" sz="4000" i="1" kern="12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ovéPole 6">
            <a:extLst>
              <a:ext uri="{FF2B5EF4-FFF2-40B4-BE49-F238E27FC236}">
                <a16:creationId xmlns:a16="http://schemas.microsoft.com/office/drawing/2014/main" id="{B1D66759-CCBD-5C43-FC94-C9587535A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581622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556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E460D-97C0-B5F1-1ABC-D5E2AABBB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F1E2FC8A-2E25-B80A-CAE3-73272D9C7B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/>
        </p:blipFill>
        <p:spPr>
          <a:xfrm flipH="1" flipV="1"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C410054E-1E88-D6C1-F4C8-52415881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6A2168F-F397-7B54-AB04-3255262E4DA3}"/>
              </a:ext>
            </a:extLst>
          </p:cNvPr>
          <p:cNvSpPr txBox="1"/>
          <p:nvPr/>
        </p:nvSpPr>
        <p:spPr>
          <a:xfrm>
            <a:off x="2529610" y="457517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cs-CZ" sz="4000" b="1" dirty="0">
                <a:solidFill>
                  <a:srgbClr val="CD6A2D"/>
                </a:solidFill>
                <a:ea typeface="+mj-ea"/>
                <a:cs typeface="+mj-cs"/>
              </a:rPr>
              <a:t>SYMPTOMY  TRAUMATU</a:t>
            </a:r>
            <a:endParaRPr lang="cs-CZ" sz="4000" dirty="0">
              <a:solidFill>
                <a:srgbClr val="0A5395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96C63A2-9C2B-B1C6-BD28-B93CEC28BC2A}"/>
              </a:ext>
            </a:extLst>
          </p:cNvPr>
          <p:cNvSpPr txBox="1"/>
          <p:nvPr/>
        </p:nvSpPr>
        <p:spPr>
          <a:xfrm>
            <a:off x="523875" y="1697507"/>
            <a:ext cx="1138647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altLang="cs-CZ" sz="3600" b="1" dirty="0">
                <a:solidFill>
                  <a:srgbClr val="0A5395"/>
                </a:solidFill>
                <a:latin typeface="Calibri" panose="020F0502020204030204" pitchFamily="34" charset="0"/>
              </a:rPr>
              <a:t>TĚLO</a:t>
            </a:r>
          </a:p>
          <a:p>
            <a:pPr marL="0" indent="0" algn="ctr">
              <a:buFontTx/>
              <a:buNone/>
            </a:pPr>
            <a:endParaRPr lang="en-US" altLang="cs-CZ" sz="2400" b="1" dirty="0"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endParaRPr lang="en-US" altLang="cs-CZ" sz="2400" b="1" dirty="0">
              <a:latin typeface="Calibri" panose="020F0502020204030204" pitchFamily="34" charset="0"/>
            </a:endParaRPr>
          </a:p>
          <a:p>
            <a:pPr marL="0" indent="0" algn="just">
              <a:buFontTx/>
              <a:buNone/>
            </a:pP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Poruchy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pulsace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napětí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rytmů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regulativních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systémů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energetické</a:t>
            </a:r>
            <a:r>
              <a:rPr lang="en-US" altLang="cs-CZ" sz="2800" i="1" dirty="0">
                <a:solidFill>
                  <a:srgbClr val="0A5395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distribuce</a:t>
            </a:r>
            <a:endParaRPr lang="en-US" altLang="cs-CZ" sz="2800" i="1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0" indent="0" algn="just">
              <a:buFontTx/>
              <a:buNone/>
            </a:pPr>
            <a:endParaRPr lang="en-US" altLang="cs-CZ" sz="2400" i="1" dirty="0">
              <a:solidFill>
                <a:srgbClr val="0A5395"/>
              </a:solidFill>
            </a:endParaRPr>
          </a:p>
          <a:p>
            <a:pPr marL="0" indent="0" algn="just">
              <a:buFontTx/>
              <a:buNone/>
            </a:pPr>
            <a:endParaRPr lang="en-US" altLang="cs-CZ" sz="2400" i="1" dirty="0">
              <a:solidFill>
                <a:srgbClr val="0A5395"/>
              </a:solidFill>
            </a:endParaRPr>
          </a:p>
          <a:p>
            <a:pPr marL="0" indent="0" algn="just">
              <a:buFontTx/>
              <a:buNone/>
            </a:pPr>
            <a:endParaRPr lang="en-US" altLang="cs-CZ" sz="2400" i="1" dirty="0">
              <a:solidFill>
                <a:srgbClr val="0A5395"/>
              </a:solidFill>
            </a:endParaRPr>
          </a:p>
          <a:p>
            <a:pPr marL="0" indent="0" algn="just">
              <a:buFontTx/>
              <a:buNone/>
            </a:pPr>
            <a:r>
              <a:rPr lang="mr-IN" altLang="cs-CZ" sz="2400" i="1" dirty="0">
                <a:solidFill>
                  <a:srgbClr val="0A5395"/>
                </a:solidFill>
              </a:rPr>
              <a:t>…</a:t>
            </a:r>
            <a:r>
              <a:rPr lang="cs-CZ" altLang="cs-CZ" sz="2400" i="1" dirty="0">
                <a:solidFill>
                  <a:srgbClr val="0A5395"/>
                </a:solidFill>
              </a:rPr>
              <a:t> např. hyper/</a:t>
            </a:r>
            <a:r>
              <a:rPr lang="cs-CZ" altLang="cs-CZ" sz="2400" i="1" dirty="0" err="1">
                <a:solidFill>
                  <a:srgbClr val="0A5395"/>
                </a:solidFill>
              </a:rPr>
              <a:t>hypoexcitace</a:t>
            </a:r>
            <a:r>
              <a:rPr lang="cs-CZ" altLang="cs-CZ" sz="2400" i="1" dirty="0">
                <a:solidFill>
                  <a:srgbClr val="0A5395"/>
                </a:solidFill>
              </a:rPr>
              <a:t>, +/- tonus, zvýšená ostražitost, přecitlivělost na smyslové podněty, únava, potíže s imunitou, hormonální metabolismus, systémová onemocnění, změny ve vnímání citlivosti a potřeb těla, psychosomatická </a:t>
            </a:r>
            <a:r>
              <a:rPr lang="cs-CZ" altLang="cs-CZ" sz="2400" i="1" dirty="0" err="1">
                <a:solidFill>
                  <a:srgbClr val="0A5395"/>
                </a:solidFill>
              </a:rPr>
              <a:t>onem</a:t>
            </a:r>
            <a:r>
              <a:rPr lang="cs-CZ" altLang="cs-CZ" sz="2400" i="1" dirty="0">
                <a:solidFill>
                  <a:srgbClr val="0A5395"/>
                </a:solidFill>
              </a:rPr>
              <a:t>., úrazovost, čelistní, brániční a pánevní blok jako křehká místa, téma hranic, odpojení atd.</a:t>
            </a:r>
          </a:p>
          <a:p>
            <a:pPr marL="0" indent="0" algn="just">
              <a:buFontTx/>
              <a:buNone/>
            </a:pPr>
            <a:endParaRPr lang="en-US" altLang="cs-CZ" sz="2000" i="1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0" indent="0"/>
            <a:endParaRPr lang="en-US" altLang="cs-CZ" sz="3600" dirty="0"/>
          </a:p>
          <a:p>
            <a:pPr marL="0" indent="0"/>
            <a:endParaRPr lang="en-US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42053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68469-D7D1-855E-C6CE-837D26620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A7516095-7D46-416C-9352-932DC7CA0B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/>
        </p:blipFill>
        <p:spPr>
          <a:xfrm flipH="1" flipV="1"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3BA2196-4A80-CBAD-7B70-67CB7611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EC66B52-E61A-ED8F-8318-E9069482D6F1}"/>
              </a:ext>
            </a:extLst>
          </p:cNvPr>
          <p:cNvSpPr txBox="1"/>
          <p:nvPr/>
        </p:nvSpPr>
        <p:spPr>
          <a:xfrm>
            <a:off x="2529610" y="457517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cs-CZ" sz="4000" b="1" dirty="0">
                <a:solidFill>
                  <a:srgbClr val="CD6A2D"/>
                </a:solidFill>
                <a:ea typeface="+mj-ea"/>
                <a:cs typeface="+mj-cs"/>
              </a:rPr>
              <a:t>SYMPTOMY  TRAUMATU</a:t>
            </a:r>
            <a:endParaRPr lang="cs-CZ" sz="4000" dirty="0">
              <a:solidFill>
                <a:srgbClr val="0A5395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0BEAE1-7A47-92CB-600B-D9B9A00AFD46}"/>
              </a:ext>
            </a:extLst>
          </p:cNvPr>
          <p:cNvSpPr txBox="1"/>
          <p:nvPr/>
        </p:nvSpPr>
        <p:spPr>
          <a:xfrm>
            <a:off x="523875" y="1697507"/>
            <a:ext cx="113864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altLang="cs-CZ" sz="3600" b="1" dirty="0">
                <a:solidFill>
                  <a:srgbClr val="0A5395"/>
                </a:solidFill>
                <a:latin typeface="Calibri" panose="020F0502020204030204" pitchFamily="34" charset="0"/>
              </a:rPr>
              <a:t>EMOCE</a:t>
            </a:r>
          </a:p>
          <a:p>
            <a:pPr marL="0" indent="0" algn="ctr">
              <a:buFontTx/>
              <a:buNone/>
            </a:pPr>
            <a:endParaRPr lang="en-US" altLang="cs-CZ" sz="2400" b="1" dirty="0">
              <a:latin typeface="Calibri" panose="020F0502020204030204" pitchFamily="34" charset="0"/>
            </a:endParaRPr>
          </a:p>
          <a:p>
            <a:pPr algn="just"/>
            <a:endParaRPr lang="cs-CZ" altLang="cs-CZ" sz="2800" i="1" dirty="0">
              <a:solidFill>
                <a:srgbClr val="0A5395"/>
              </a:solidFill>
            </a:endParaRPr>
          </a:p>
          <a:p>
            <a:pPr algn="just"/>
            <a:r>
              <a:rPr lang="cs-CZ" altLang="cs-CZ" sz="2800" i="1" dirty="0" err="1">
                <a:solidFill>
                  <a:srgbClr val="0A5395"/>
                </a:solidFill>
              </a:rPr>
              <a:t>Polaritní</a:t>
            </a:r>
            <a:r>
              <a:rPr lang="cs-CZ" altLang="cs-CZ" sz="2800" i="1" dirty="0">
                <a:solidFill>
                  <a:srgbClr val="0A5395"/>
                </a:solidFill>
              </a:rPr>
              <a:t> emoční prožívání, masivní otevření/uzavření, náhlé změny nálad, oslabená seberegulace, oddělenost </a:t>
            </a:r>
            <a:r>
              <a:rPr lang="mr-IN" altLang="cs-CZ" sz="2800" i="1" dirty="0">
                <a:solidFill>
                  <a:srgbClr val="0A5395"/>
                </a:solidFill>
              </a:rPr>
              <a:t>–</a:t>
            </a:r>
            <a:r>
              <a:rPr lang="cs-CZ" altLang="cs-CZ" sz="2800" i="1" dirty="0">
                <a:solidFill>
                  <a:srgbClr val="0A5395"/>
                </a:solidFill>
              </a:rPr>
              <a:t> osamělost, bezmoc, poruchy v kontaktu</a:t>
            </a:r>
          </a:p>
          <a:p>
            <a:pPr marL="0" indent="0" algn="just">
              <a:buFontTx/>
              <a:buNone/>
            </a:pPr>
            <a:endParaRPr lang="en-US" altLang="cs-CZ" sz="2800" i="1" dirty="0">
              <a:solidFill>
                <a:srgbClr val="0A5395"/>
              </a:solidFill>
            </a:endParaRPr>
          </a:p>
          <a:p>
            <a:pPr marL="0" indent="0" algn="just">
              <a:buFontTx/>
              <a:buNone/>
            </a:pPr>
            <a:endParaRPr lang="en-US" altLang="cs-CZ" sz="2400" i="1" dirty="0">
              <a:solidFill>
                <a:srgbClr val="0A5395"/>
              </a:solidFill>
            </a:endParaRPr>
          </a:p>
          <a:p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... beznaděj, beze smyslu, </a:t>
            </a:r>
            <a:r>
              <a:rPr lang="cs-CZ" altLang="cs-CZ" sz="24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alexithymie</a:t>
            </a:r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, plochost, </a:t>
            </a:r>
            <a:r>
              <a:rPr lang="cs-CZ" altLang="cs-CZ" sz="24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agování</a:t>
            </a:r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, nepřiléhavost v reakcích, nízké sebevědomí a </a:t>
            </a:r>
            <a:r>
              <a:rPr lang="cs-CZ" altLang="cs-CZ" sz="2400" i="1" dirty="0" err="1">
                <a:solidFill>
                  <a:srgbClr val="0A5395"/>
                </a:solidFill>
                <a:latin typeface="Calibri" panose="020F0502020204030204" pitchFamily="34" charset="0"/>
              </a:rPr>
              <a:t>sebehodnota</a:t>
            </a:r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, vina, deprese/mánie, úzkosti, paniky, fobie, závislostní mechanismy atd </a:t>
            </a:r>
            <a:endParaRPr lang="en-US" altLang="cs-CZ" sz="2400" i="1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0" indent="0"/>
            <a:endParaRPr lang="en-US" altLang="cs-CZ" sz="3600" dirty="0"/>
          </a:p>
          <a:p>
            <a:pPr marL="0" indent="0"/>
            <a:endParaRPr lang="en-US" altLang="cs-CZ" sz="3600" dirty="0"/>
          </a:p>
        </p:txBody>
      </p:sp>
    </p:spTree>
    <p:extLst>
      <p:ext uri="{BB962C8B-B14F-4D97-AF65-F5344CB8AC3E}">
        <p14:creationId xmlns:p14="http://schemas.microsoft.com/office/powerpoint/2010/main" val="29611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54487-387D-76CC-D2E8-E42B7E882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4F48B2E3-41CE-8A1A-1690-E09E2505F6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/>
        </p:blipFill>
        <p:spPr>
          <a:xfrm flipH="1" flipV="1"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264E20-5C11-8EF1-B53D-E62D10C46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B506FBB-0597-C0DD-3A62-7B91A7C6792B}"/>
              </a:ext>
            </a:extLst>
          </p:cNvPr>
          <p:cNvSpPr txBox="1"/>
          <p:nvPr/>
        </p:nvSpPr>
        <p:spPr>
          <a:xfrm>
            <a:off x="2529610" y="457517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cs-CZ" sz="4000" b="1" dirty="0">
                <a:solidFill>
                  <a:srgbClr val="CD6A2D"/>
                </a:solidFill>
                <a:ea typeface="+mj-ea"/>
                <a:cs typeface="+mj-cs"/>
              </a:rPr>
              <a:t>SYMPTOMY  TRAUMATU</a:t>
            </a:r>
            <a:endParaRPr lang="cs-CZ" sz="4000" dirty="0">
              <a:solidFill>
                <a:srgbClr val="0A5395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B44BC26-FAEB-456A-D91B-2FD8E14FC23B}"/>
              </a:ext>
            </a:extLst>
          </p:cNvPr>
          <p:cNvSpPr txBox="1"/>
          <p:nvPr/>
        </p:nvSpPr>
        <p:spPr>
          <a:xfrm>
            <a:off x="523875" y="1697507"/>
            <a:ext cx="113864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cs-CZ" altLang="cs-CZ" sz="3600" b="1" dirty="0">
                <a:solidFill>
                  <a:srgbClr val="0A5395"/>
                </a:solidFill>
                <a:latin typeface="Calibri" panose="020F0502020204030204" pitchFamily="34" charset="0"/>
              </a:rPr>
              <a:t>KOGNICE</a:t>
            </a:r>
            <a:endParaRPr lang="en-US" altLang="cs-CZ" sz="3600" b="1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endParaRPr lang="en-US" altLang="cs-CZ" sz="2400" b="1" dirty="0">
              <a:latin typeface="Calibri" panose="020F0502020204030204" pitchFamily="34" charset="0"/>
            </a:endParaRPr>
          </a:p>
          <a:p>
            <a:pPr algn="just"/>
            <a:endParaRPr lang="cs-CZ" altLang="cs-CZ" sz="2800" i="1" dirty="0">
              <a:solidFill>
                <a:srgbClr val="0A5395"/>
              </a:solidFill>
            </a:endParaRPr>
          </a:p>
          <a:p>
            <a:r>
              <a:rPr lang="en-US" altLang="cs-CZ" sz="2800" i="1" dirty="0" err="1">
                <a:solidFill>
                  <a:srgbClr val="0A5395"/>
                </a:solidFill>
              </a:rPr>
              <a:t>Zhoršení</a:t>
            </a:r>
            <a:r>
              <a:rPr lang="en-US" altLang="cs-CZ" sz="2800" i="1" dirty="0">
                <a:solidFill>
                  <a:srgbClr val="0A5395"/>
                </a:solidFill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</a:rPr>
              <a:t>exekutivní</a:t>
            </a:r>
            <a:r>
              <a:rPr lang="en-US" altLang="cs-CZ" sz="2800" i="1" dirty="0">
                <a:solidFill>
                  <a:srgbClr val="0A5395"/>
                </a:solidFill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</a:rPr>
              <a:t>kapacity</a:t>
            </a:r>
            <a:r>
              <a:rPr lang="en-US" altLang="cs-CZ" sz="2800" i="1" dirty="0">
                <a:solidFill>
                  <a:srgbClr val="0A5395"/>
                </a:solidFill>
              </a:rPr>
              <a:t>, </a:t>
            </a:r>
            <a:r>
              <a:rPr lang="en-US" altLang="cs-CZ" sz="2800" i="1" dirty="0" err="1">
                <a:solidFill>
                  <a:srgbClr val="0A5395"/>
                </a:solidFill>
              </a:rPr>
              <a:t>disociativní</a:t>
            </a:r>
            <a:r>
              <a:rPr lang="en-US" altLang="cs-CZ" sz="2800" i="1" dirty="0">
                <a:solidFill>
                  <a:srgbClr val="0A5395"/>
                </a:solidFill>
              </a:rPr>
              <a:t> </a:t>
            </a:r>
            <a:r>
              <a:rPr lang="en-US" altLang="cs-CZ" sz="2800" i="1" dirty="0" err="1">
                <a:solidFill>
                  <a:srgbClr val="0A5395"/>
                </a:solidFill>
              </a:rPr>
              <a:t>stavy</a:t>
            </a:r>
            <a:endParaRPr lang="en-US" altLang="cs-CZ" sz="2800" i="1" dirty="0">
              <a:solidFill>
                <a:srgbClr val="0A5395"/>
              </a:solidFill>
            </a:endParaRPr>
          </a:p>
          <a:p>
            <a:endParaRPr lang="en-US" altLang="cs-CZ" sz="2800" i="1" dirty="0">
              <a:solidFill>
                <a:srgbClr val="0A5395"/>
              </a:solidFill>
            </a:endParaRPr>
          </a:p>
          <a:p>
            <a:r>
              <a:rPr lang="mr-IN" altLang="cs-CZ" sz="2400" i="1" dirty="0">
                <a:solidFill>
                  <a:srgbClr val="0A5395"/>
                </a:solidFill>
              </a:rPr>
              <a:t>…</a:t>
            </a:r>
            <a:r>
              <a:rPr lang="cs-CZ" altLang="cs-CZ" sz="2400" i="1" dirty="0">
                <a:solidFill>
                  <a:srgbClr val="0A5395"/>
                </a:solidFill>
              </a:rPr>
              <a:t>potíže se soustředěním, pamětí, strukturou, porozuměním světu,  plánováním a  plněním úkolů a závazků, cyklické ulpívavé myšlení, časové distorze, pozornost mimo přítomnost,  disociace, derealizace, depersonalizace atd</a:t>
            </a:r>
            <a:endParaRPr lang="en-US" altLang="cs-CZ" sz="2400" i="1" dirty="0">
              <a:solidFill>
                <a:srgbClr val="0A5395"/>
              </a:solidFill>
            </a:endParaRPr>
          </a:p>
          <a:p>
            <a:pPr marL="0" indent="0"/>
            <a:endParaRPr lang="en-US" altLang="cs-CZ" sz="2800" dirty="0">
              <a:solidFill>
                <a:srgbClr val="0A5395"/>
              </a:solidFill>
            </a:endParaRPr>
          </a:p>
          <a:p>
            <a:pPr marL="0" indent="0"/>
            <a:endParaRPr lang="en-US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834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72E82-BD5E-7BB8-F662-F4DF6D752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925047C-2903-E2AF-1B73-5644BE0E3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2800" i="1">
                <a:solidFill>
                  <a:srgbClr val="262626"/>
                </a:solidFill>
              </a:rPr>
            </a:br>
            <a:br>
              <a:rPr lang="en-US" altLang="cs-CZ" sz="2800" i="1">
                <a:solidFill>
                  <a:srgbClr val="262626"/>
                </a:solidFill>
              </a:rPr>
            </a:br>
            <a:endParaRPr lang="en-US" sz="2800">
              <a:solidFill>
                <a:srgbClr val="262626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EE72F15-CE00-EB4E-6835-A1A45C74EEF5}"/>
              </a:ext>
            </a:extLst>
          </p:cNvPr>
          <p:cNvSpPr txBox="1"/>
          <p:nvPr/>
        </p:nvSpPr>
        <p:spPr>
          <a:xfrm>
            <a:off x="327860" y="1010700"/>
            <a:ext cx="337679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600"/>
              </a:spcAft>
              <a:buFontTx/>
              <a:buNone/>
            </a:pPr>
            <a:r>
              <a:rPr lang="cs-CZ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NÁSTROJE</a:t>
            </a:r>
            <a:r>
              <a:rPr lang="en-US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algn="ctr">
              <a:spcAft>
                <a:spcPts val="600"/>
              </a:spcAft>
              <a:buFontTx/>
              <a:buNone/>
            </a:pPr>
            <a:r>
              <a:rPr lang="en-US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LÉČENÍ TRAUMATU</a:t>
            </a:r>
          </a:p>
          <a:p>
            <a:pPr marL="0" indent="0">
              <a:spcAft>
                <a:spcPts val="600"/>
              </a:spcAft>
            </a:pPr>
            <a:endParaRPr lang="en-US" altLang="cs-CZ" sz="2800" dirty="0">
              <a:solidFill>
                <a:srgbClr val="0A5395"/>
              </a:solidFill>
            </a:endParaRPr>
          </a:p>
          <a:p>
            <a:pPr marL="0" indent="0">
              <a:spcAft>
                <a:spcPts val="600"/>
              </a:spcAft>
            </a:pPr>
            <a:endParaRPr lang="en-US" altLang="cs-CZ" sz="3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A96877-5EE7-F7BF-A9F7-29805DA5CF58}"/>
              </a:ext>
            </a:extLst>
          </p:cNvPr>
          <p:cNvSpPr txBox="1"/>
          <p:nvPr/>
        </p:nvSpPr>
        <p:spPr>
          <a:xfrm>
            <a:off x="3932801" y="2175846"/>
            <a:ext cx="79313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²"/>
            </a:pPr>
            <a:endParaRPr lang="en-US" altLang="cs-CZ" sz="2000" b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endParaRPr lang="en-US" altLang="cs-CZ" sz="2000" b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kotvení</a:t>
            </a:r>
            <a:r>
              <a:rPr lang="en-US" altLang="cs-CZ" sz="2000" dirty="0">
                <a:solidFill>
                  <a:srgbClr val="0A5395"/>
                </a:solidFill>
              </a:rPr>
              <a:t> .. </a:t>
            </a:r>
            <a:r>
              <a:rPr lang="en-US" altLang="cs-CZ" sz="2000" i="1" dirty="0" err="1">
                <a:solidFill>
                  <a:srgbClr val="0A5395"/>
                </a:solidFill>
              </a:rPr>
              <a:t>aliance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přítomnost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zdroje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limity</a:t>
            </a: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Tx/>
              <a:buNone/>
            </a:pPr>
            <a:endParaRPr lang="en-US" altLang="cs-CZ" sz="2000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zcelování</a:t>
            </a:r>
            <a:r>
              <a:rPr lang="en-US" altLang="cs-CZ" sz="2000" dirty="0">
                <a:solidFill>
                  <a:srgbClr val="0A5395"/>
                </a:solidFill>
              </a:rPr>
              <a:t> .. </a:t>
            </a:r>
            <a:r>
              <a:rPr lang="en-US" altLang="cs-CZ" sz="2000" i="1" dirty="0">
                <a:solidFill>
                  <a:srgbClr val="0A5395"/>
                </a:solidFill>
              </a:rPr>
              <a:t>h</a:t>
            </a:r>
            <a:r>
              <a:rPr lang="cs-CZ" altLang="cs-CZ" sz="2000" i="1" dirty="0">
                <a:solidFill>
                  <a:srgbClr val="0A5395"/>
                </a:solidFill>
              </a:rPr>
              <a:t>truchlení, h</a:t>
            </a:r>
            <a:r>
              <a:rPr lang="en-US" altLang="cs-CZ" sz="2000" i="1" dirty="0" err="1">
                <a:solidFill>
                  <a:srgbClr val="0A5395"/>
                </a:solidFill>
              </a:rPr>
              <a:t>ojení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uznání</a:t>
            </a:r>
            <a:endParaRPr lang="cs-CZ" altLang="cs-CZ" sz="2000" i="1" dirty="0">
              <a:solidFill>
                <a:srgbClr val="0A5395"/>
              </a:solidFill>
            </a:endParaRPr>
          </a:p>
          <a:p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propojování</a:t>
            </a:r>
            <a:r>
              <a:rPr lang="en-US" altLang="cs-CZ" sz="2000" dirty="0">
                <a:solidFill>
                  <a:srgbClr val="0A5395"/>
                </a:solidFill>
              </a:rPr>
              <a:t> .. </a:t>
            </a:r>
            <a:r>
              <a:rPr lang="en-US" altLang="cs-CZ" sz="2000" i="1" dirty="0" err="1">
                <a:solidFill>
                  <a:srgbClr val="0A5395"/>
                </a:solidFill>
              </a:rPr>
              <a:t>hlava</a:t>
            </a:r>
            <a:r>
              <a:rPr lang="en-US" altLang="cs-CZ" sz="2000" i="1" dirty="0">
                <a:solidFill>
                  <a:srgbClr val="0A5395"/>
                </a:solidFill>
              </a:rPr>
              <a:t> </a:t>
            </a:r>
            <a:r>
              <a:rPr lang="mr-IN" altLang="cs-CZ" sz="2000" i="1" dirty="0">
                <a:solidFill>
                  <a:srgbClr val="0A5395"/>
                </a:solidFill>
              </a:rPr>
              <a:t>–</a:t>
            </a:r>
            <a:r>
              <a:rPr lang="en-US" altLang="cs-CZ" sz="2000" i="1" dirty="0">
                <a:solidFill>
                  <a:srgbClr val="0A5395"/>
                </a:solidFill>
              </a:rPr>
              <a:t> </a:t>
            </a:r>
            <a:r>
              <a:rPr lang="en-US" altLang="cs-CZ" sz="2000" i="1" dirty="0" err="1">
                <a:solidFill>
                  <a:srgbClr val="0A5395"/>
                </a:solidFill>
              </a:rPr>
              <a:t>emoce</a:t>
            </a:r>
            <a:r>
              <a:rPr lang="en-US" altLang="cs-CZ" sz="2000" i="1" dirty="0">
                <a:solidFill>
                  <a:srgbClr val="0A5395"/>
                </a:solidFill>
              </a:rPr>
              <a:t> </a:t>
            </a:r>
            <a:r>
              <a:rPr lang="mr-IN" altLang="cs-CZ" sz="2000" i="1" dirty="0">
                <a:solidFill>
                  <a:srgbClr val="0A5395"/>
                </a:solidFill>
              </a:rPr>
              <a:t>–</a:t>
            </a:r>
            <a:r>
              <a:rPr lang="en-US" altLang="cs-CZ" sz="2000" i="1" dirty="0">
                <a:solidFill>
                  <a:srgbClr val="0A5395"/>
                </a:solidFill>
              </a:rPr>
              <a:t> </a:t>
            </a:r>
            <a:r>
              <a:rPr lang="en-US" altLang="cs-CZ" sz="2000" i="1" dirty="0" err="1">
                <a:solidFill>
                  <a:srgbClr val="0A5395"/>
                </a:solidFill>
              </a:rPr>
              <a:t>tělo</a:t>
            </a: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Tx/>
              <a:buNone/>
            </a:pP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integrace</a:t>
            </a: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i="1" dirty="0">
                <a:solidFill>
                  <a:srgbClr val="0A5395"/>
                </a:solidFill>
              </a:rPr>
              <a:t>.. </a:t>
            </a:r>
            <a:r>
              <a:rPr lang="en-US" altLang="cs-CZ" sz="2000" i="1" dirty="0" err="1">
                <a:solidFill>
                  <a:srgbClr val="0A5395"/>
                </a:solidFill>
              </a:rPr>
              <a:t>odsunout</a:t>
            </a:r>
            <a:r>
              <a:rPr lang="en-US" altLang="cs-CZ" sz="2000" i="1" dirty="0">
                <a:solidFill>
                  <a:srgbClr val="0A5395"/>
                </a:solidFill>
              </a:rPr>
              <a:t> z </a:t>
            </a:r>
            <a:r>
              <a:rPr lang="en-US" altLang="en-US" sz="2000" i="1" dirty="0">
                <a:solidFill>
                  <a:srgbClr val="0A5395"/>
                </a:solidFill>
              </a:rPr>
              <a:t>“</a:t>
            </a:r>
            <a:r>
              <a:rPr lang="en-US" altLang="ja-JP" sz="2000" i="1" dirty="0" err="1">
                <a:solidFill>
                  <a:srgbClr val="0A5395"/>
                </a:solidFill>
              </a:rPr>
              <a:t>teď</a:t>
            </a:r>
            <a:r>
              <a:rPr lang="en-US" altLang="en-US" sz="2000" i="1" dirty="0">
                <a:solidFill>
                  <a:srgbClr val="0A5395"/>
                </a:solidFill>
              </a:rPr>
              <a:t>”</a:t>
            </a:r>
            <a:r>
              <a:rPr lang="en-US" altLang="ja-JP" sz="2000" i="1" dirty="0">
                <a:solidFill>
                  <a:srgbClr val="0A5395"/>
                </a:solidFill>
              </a:rPr>
              <a:t> do </a:t>
            </a:r>
            <a:r>
              <a:rPr lang="en-US" altLang="en-US" sz="2000" i="1" dirty="0">
                <a:solidFill>
                  <a:srgbClr val="0A5395"/>
                </a:solidFill>
              </a:rPr>
              <a:t>“</a:t>
            </a:r>
            <a:r>
              <a:rPr lang="en-US" altLang="ja-JP" sz="2000" i="1" dirty="0" err="1">
                <a:solidFill>
                  <a:srgbClr val="0A5395"/>
                </a:solidFill>
              </a:rPr>
              <a:t>bylo</a:t>
            </a:r>
            <a:r>
              <a:rPr lang="en-US" altLang="en-US" sz="2000" i="1" dirty="0">
                <a:solidFill>
                  <a:srgbClr val="0A5395"/>
                </a:solidFill>
              </a:rPr>
              <a:t>”</a:t>
            </a:r>
            <a:endParaRPr lang="en-US" altLang="ja-JP" sz="2000" i="1" dirty="0">
              <a:solidFill>
                <a:srgbClr val="0A5395"/>
              </a:solidFill>
            </a:endParaRPr>
          </a:p>
          <a:p>
            <a:endParaRPr lang="en-US" altLang="ja-JP" sz="2000" i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odčerpání</a:t>
            </a: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i="1" dirty="0">
                <a:solidFill>
                  <a:srgbClr val="0A5395"/>
                </a:solidFill>
              </a:rPr>
              <a:t>.. </a:t>
            </a:r>
            <a:r>
              <a:rPr lang="en-US" altLang="cs-CZ" sz="2000" i="1" dirty="0" err="1">
                <a:solidFill>
                  <a:srgbClr val="0A5395"/>
                </a:solidFill>
              </a:rPr>
              <a:t>titrace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odtávání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detotalizace</a:t>
            </a: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Tx/>
              <a:buNone/>
            </a:pPr>
            <a:endParaRPr lang="en-US" altLang="cs-CZ" sz="2000" i="1" dirty="0">
              <a:solidFill>
                <a:srgbClr val="0A5395"/>
              </a:solidFill>
            </a:endParaRPr>
          </a:p>
          <a:p>
            <a:pPr>
              <a:buFont typeface="Wingdings" pitchFamily="2" charset="2"/>
              <a:buChar char="²"/>
            </a:pPr>
            <a:r>
              <a:rPr lang="en-US" altLang="cs-CZ" sz="2000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oživování</a:t>
            </a:r>
            <a:r>
              <a:rPr lang="en-US" altLang="cs-CZ" sz="2000" dirty="0">
                <a:solidFill>
                  <a:srgbClr val="0A5395"/>
                </a:solidFill>
              </a:rPr>
              <a:t> .. </a:t>
            </a:r>
            <a:r>
              <a:rPr lang="en-US" altLang="cs-CZ" sz="2000" i="1" dirty="0" err="1">
                <a:solidFill>
                  <a:srgbClr val="0A5395"/>
                </a:solidFill>
              </a:rPr>
              <a:t>pulzace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akce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radost</a:t>
            </a:r>
            <a:r>
              <a:rPr lang="en-US" altLang="cs-CZ" sz="2000" i="1" dirty="0">
                <a:solidFill>
                  <a:srgbClr val="0A5395"/>
                </a:solidFill>
              </a:rPr>
              <a:t>, </a:t>
            </a:r>
            <a:r>
              <a:rPr lang="en-US" altLang="cs-CZ" sz="2000" i="1" dirty="0" err="1">
                <a:solidFill>
                  <a:srgbClr val="0A5395"/>
                </a:solidFill>
              </a:rPr>
              <a:t>lehkost</a:t>
            </a:r>
            <a:endParaRPr lang="en-US" altLang="cs-CZ" sz="2000" i="1" dirty="0">
              <a:solidFill>
                <a:srgbClr val="0A53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8704B-50BF-70BF-6F25-1006003AD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DD8A3DF0-7F47-61C5-E8DA-BE235871E3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3E6"/>
              </a:clrFrom>
              <a:clrTo>
                <a:srgbClr val="F9F3E6">
                  <a:alpha val="0"/>
                </a:srgbClr>
              </a:clrTo>
            </a:clrChange>
            <a:alphaModFix amt="35000"/>
          </a:blip>
          <a:srcRect t="7855" r="-1" b="7854"/>
          <a:stretch/>
        </p:blipFill>
        <p:spPr>
          <a:xfrm>
            <a:off x="0" y="11112"/>
            <a:ext cx="12191695" cy="6893602"/>
          </a:xfrm>
          <a:prstGeom prst="rect">
            <a:avLst/>
          </a:prstGeom>
          <a:noFill/>
        </p:spPr>
      </p:pic>
      <p:pic>
        <p:nvPicPr>
          <p:cNvPr id="7" name="Picture 1" descr="The 4F Trauma Personality Types and Recovery.png">
            <a:extLst>
              <a:ext uri="{FF2B5EF4-FFF2-40B4-BE49-F238E27FC236}">
                <a16:creationId xmlns:a16="http://schemas.microsoft.com/office/drawing/2014/main" id="{763B7A95-61ED-5AEA-F3AE-14E135B6AA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7" y="11112"/>
            <a:ext cx="10515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866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970AE0-359E-54CE-FEF9-7EC5B1D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1</a:t>
            </a:r>
          </a:p>
        </p:txBody>
      </p:sp>
      <p:pic>
        <p:nvPicPr>
          <p:cNvPr id="11" name="Obrázek 10" descr="Obsah obrázku text, strom, kniha, venku&#10;&#10;Obsah generovaný pomocí AI může být nesprávný.">
            <a:extLst>
              <a:ext uri="{FF2B5EF4-FFF2-40B4-BE49-F238E27FC236}">
                <a16:creationId xmlns:a16="http://schemas.microsoft.com/office/drawing/2014/main" id="{B8354553-E26F-313C-1A5C-2466773BD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" y="2721004"/>
            <a:ext cx="2514544" cy="3544768"/>
          </a:xfrm>
          <a:prstGeom prst="rect">
            <a:avLst/>
          </a:prstGeom>
        </p:spPr>
      </p:pic>
      <p:pic>
        <p:nvPicPr>
          <p:cNvPr id="13" name="Obrázek 12" descr="Obsah obrázku text, Obal knihy, kniha, román&#10;&#10;Obsah generovaný pomocí AI může být nesprávný.">
            <a:extLst>
              <a:ext uri="{FF2B5EF4-FFF2-40B4-BE49-F238E27FC236}">
                <a16:creationId xmlns:a16="http://schemas.microsoft.com/office/drawing/2014/main" id="{F759802C-4B13-014B-B578-E9EF0EF6A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14" y="2721004"/>
            <a:ext cx="2578404" cy="3568902"/>
          </a:xfrm>
          <a:prstGeom prst="rect">
            <a:avLst/>
          </a:prstGeom>
        </p:spPr>
      </p:pic>
      <p:pic>
        <p:nvPicPr>
          <p:cNvPr id="15" name="Obrázek 14" descr="Obsah obrázku text, Písmo, papír, kniha&#10;&#10;Obsah generovaný pomocí AI může být nesprávný.">
            <a:extLst>
              <a:ext uri="{FF2B5EF4-FFF2-40B4-BE49-F238E27FC236}">
                <a16:creationId xmlns:a16="http://schemas.microsoft.com/office/drawing/2014/main" id="{070412C3-0380-07E8-24D1-6E746FE61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87" y="2721004"/>
            <a:ext cx="2370583" cy="3574251"/>
          </a:xfrm>
          <a:prstGeom prst="rect">
            <a:avLst/>
          </a:prstGeom>
        </p:spPr>
      </p:pic>
      <p:pic>
        <p:nvPicPr>
          <p:cNvPr id="17" name="Obrázek 16" descr="Obsah obrázku text, kniha, savec, kočka&#10;&#10;Obsah generovaný pomocí AI může být nesprávný.">
            <a:extLst>
              <a:ext uri="{FF2B5EF4-FFF2-40B4-BE49-F238E27FC236}">
                <a16:creationId xmlns:a16="http://schemas.microsoft.com/office/drawing/2014/main" id="{C1CD2DEC-F2A4-53F7-8796-5F76887C1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39" y="2721004"/>
            <a:ext cx="2521665" cy="35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8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71579-1A27-060C-C4AE-703D1C50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18253-2D5A-DFE5-13E4-D92B2FB3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2</a:t>
            </a:r>
          </a:p>
        </p:txBody>
      </p:sp>
      <p:pic>
        <p:nvPicPr>
          <p:cNvPr id="4" name="Obrázek 3" descr="Obsah obrázku text, velká kočka, kniha, savec&#10;&#10;Obsah generovaný pomocí AI může být nesprávný.">
            <a:extLst>
              <a:ext uri="{FF2B5EF4-FFF2-40B4-BE49-F238E27FC236}">
                <a16:creationId xmlns:a16="http://schemas.microsoft.com/office/drawing/2014/main" id="{85CB80B6-D0B0-3560-B655-06B976049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61" y="2533044"/>
            <a:ext cx="2804791" cy="3983983"/>
          </a:xfrm>
          <a:prstGeom prst="rect">
            <a:avLst/>
          </a:prstGeom>
        </p:spPr>
      </p:pic>
      <p:pic>
        <p:nvPicPr>
          <p:cNvPr id="6" name="Obrázek 5" descr="Obsah obrázku text, savec, velká kočka, tygr&#10;&#10;Obsah generovaný pomocí AI může být nesprávný.">
            <a:extLst>
              <a:ext uri="{FF2B5EF4-FFF2-40B4-BE49-F238E27FC236}">
                <a16:creationId xmlns:a16="http://schemas.microsoft.com/office/drawing/2014/main" id="{7BCD5939-4FA0-7AD8-0EA9-8892B9CA0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91" y="2533044"/>
            <a:ext cx="2804792" cy="3992406"/>
          </a:xfrm>
          <a:prstGeom prst="rect">
            <a:avLst/>
          </a:prstGeom>
        </p:spPr>
      </p:pic>
      <p:pic>
        <p:nvPicPr>
          <p:cNvPr id="8" name="Obrázek 7" descr="Obsah obrázku text, kniha, grafický design, alkohol&#10;&#10;Obsah generovaný pomocí AI může být nesprávný.">
            <a:extLst>
              <a:ext uri="{FF2B5EF4-FFF2-40B4-BE49-F238E27FC236}">
                <a16:creationId xmlns:a16="http://schemas.microsoft.com/office/drawing/2014/main" id="{89F9138F-D497-86BD-D62E-3E54C9E09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21" y="2533044"/>
            <a:ext cx="2793765" cy="3974869"/>
          </a:xfrm>
          <a:prstGeom prst="rect">
            <a:avLst/>
          </a:prstGeom>
        </p:spPr>
      </p:pic>
      <p:pic>
        <p:nvPicPr>
          <p:cNvPr id="10" name="Obrázek 9" descr="Obsah obrázku text, grafický design, plakát, Leták&#10;&#10;Obsah generovaný pomocí AI může být nesprávný.">
            <a:extLst>
              <a:ext uri="{FF2B5EF4-FFF2-40B4-BE49-F238E27FC236}">
                <a16:creationId xmlns:a16="http://schemas.microsoft.com/office/drawing/2014/main" id="{3435A815-7DD2-3C82-0288-A2BB7B9AE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1" y="2541466"/>
            <a:ext cx="2804791" cy="39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53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5288C-DE13-0F56-C777-293B4736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D8CD8-9FE6-C30E-C267-2D75FB7E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3</a:t>
            </a:r>
          </a:p>
        </p:txBody>
      </p:sp>
      <p:pic>
        <p:nvPicPr>
          <p:cNvPr id="5" name="Obrázek 4" descr="Obsah obrázku text, grafický design, plakát, Leták&#10;&#10;Obsah generovaný pomocí AI může být nesprávný.">
            <a:extLst>
              <a:ext uri="{FF2B5EF4-FFF2-40B4-BE49-F238E27FC236}">
                <a16:creationId xmlns:a16="http://schemas.microsoft.com/office/drawing/2014/main" id="{65916E25-330E-804C-8884-44B0751B6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7" y="2537638"/>
            <a:ext cx="2814588" cy="3997899"/>
          </a:xfrm>
          <a:prstGeom prst="rect">
            <a:avLst/>
          </a:prstGeom>
        </p:spPr>
      </p:pic>
      <p:pic>
        <p:nvPicPr>
          <p:cNvPr id="9" name="Obrázek 8" descr="Obsah obrázku text, pláž&#10;&#10;Obsah generovaný pomocí AI může být nesprávný.">
            <a:extLst>
              <a:ext uri="{FF2B5EF4-FFF2-40B4-BE49-F238E27FC236}">
                <a16:creationId xmlns:a16="http://schemas.microsoft.com/office/drawing/2014/main" id="{34CB6A27-9914-B247-01D3-29523D8D5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40" y="2537638"/>
            <a:ext cx="2814588" cy="3997898"/>
          </a:xfrm>
          <a:prstGeom prst="rect">
            <a:avLst/>
          </a:prstGeom>
        </p:spPr>
      </p:pic>
      <p:pic>
        <p:nvPicPr>
          <p:cNvPr id="12" name="Obrázek 11" descr="Obsah obrázku text, mrak, obloha, plakát&#10;&#10;Obsah generovaný pomocí AI může být nesprávný.">
            <a:extLst>
              <a:ext uri="{FF2B5EF4-FFF2-40B4-BE49-F238E27FC236}">
                <a16:creationId xmlns:a16="http://schemas.microsoft.com/office/drawing/2014/main" id="{D02FEC95-705C-2681-5F04-3EB4A2345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92" y="2622422"/>
            <a:ext cx="2616895" cy="3913114"/>
          </a:xfrm>
          <a:prstGeom prst="rect">
            <a:avLst/>
          </a:prstGeom>
        </p:spPr>
      </p:pic>
      <p:pic>
        <p:nvPicPr>
          <p:cNvPr id="14" name="Obrázek 13" descr="Obsah obrázku text, snímek obrazovky, grafický design, Písmo&#10;&#10;Obsah generovaný pomocí AI může být nesprávný.">
            <a:extLst>
              <a:ext uri="{FF2B5EF4-FFF2-40B4-BE49-F238E27FC236}">
                <a16:creationId xmlns:a16="http://schemas.microsoft.com/office/drawing/2014/main" id="{F35A8240-ABCF-EBFE-AF45-20F885457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54" y="2622421"/>
            <a:ext cx="2685471" cy="39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35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A322E-5F37-E039-C78A-6EBF86BAB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4CB91-A3F6-11C4-212E-5F4E58EF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4</a:t>
            </a:r>
          </a:p>
        </p:txBody>
      </p:sp>
      <p:pic>
        <p:nvPicPr>
          <p:cNvPr id="4" name="Obrázek 3" descr="Obsah obrázku text, snímek obrazovky, kruh, Barevnost&#10;&#10;Obsah generovaný pomocí AI může být nesprávný.">
            <a:extLst>
              <a:ext uri="{FF2B5EF4-FFF2-40B4-BE49-F238E27FC236}">
                <a16:creationId xmlns:a16="http://schemas.microsoft.com/office/drawing/2014/main" id="{81758A6F-AC07-FCD8-2307-8D67DE96A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3" y="2828300"/>
            <a:ext cx="2531195" cy="3701777"/>
          </a:xfrm>
          <a:prstGeom prst="rect">
            <a:avLst/>
          </a:prstGeom>
        </p:spPr>
      </p:pic>
      <p:pic>
        <p:nvPicPr>
          <p:cNvPr id="7" name="Obrázek 6" descr="Obsah obrázku text, kniha, voda, plakát&#10;&#10;Obsah generovaný pomocí AI může být nesprávný.">
            <a:extLst>
              <a:ext uri="{FF2B5EF4-FFF2-40B4-BE49-F238E27FC236}">
                <a16:creationId xmlns:a16="http://schemas.microsoft.com/office/drawing/2014/main" id="{4E2C7F61-D363-E75E-C72C-4FD8916C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1" y="2854838"/>
            <a:ext cx="2587742" cy="3675239"/>
          </a:xfrm>
          <a:prstGeom prst="rect">
            <a:avLst/>
          </a:prstGeom>
        </p:spPr>
      </p:pic>
      <p:pic>
        <p:nvPicPr>
          <p:cNvPr id="10" name="Obrázek 9" descr="Obsah obrázku text, snímek obrazovky, Vesmír, Astronomický objekt&#10;&#10;Obsah generovaný pomocí AI může být nesprávný.">
            <a:extLst>
              <a:ext uri="{FF2B5EF4-FFF2-40B4-BE49-F238E27FC236}">
                <a16:creationId xmlns:a16="http://schemas.microsoft.com/office/drawing/2014/main" id="{6A91CA65-2A9A-307B-9AF9-A7DCFD8B1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90" y="2854838"/>
            <a:ext cx="2565733" cy="3675239"/>
          </a:xfrm>
          <a:prstGeom prst="rect">
            <a:avLst/>
          </a:prstGeom>
        </p:spPr>
      </p:pic>
      <p:pic>
        <p:nvPicPr>
          <p:cNvPr id="13" name="Obrázek 12" descr="Obsah obrázku text, velká kočka, tygr, savec&#10;&#10;Obsah generovaný pomocí AI může být nesprávný.">
            <a:extLst>
              <a:ext uri="{FF2B5EF4-FFF2-40B4-BE49-F238E27FC236}">
                <a16:creationId xmlns:a16="http://schemas.microsoft.com/office/drawing/2014/main" id="{BD08461B-20DC-D4F6-E635-05CBDE81F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80" y="2862167"/>
            <a:ext cx="2587742" cy="36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5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BF8E8C-D528-C845-C3A3-048087D5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973" y="643467"/>
            <a:ext cx="7652206" cy="118533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3600"/>
              <a:t>Obecná definice traumatu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1A1A89-E984-4E4B-69A7-5C807F7A9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167" y="3080848"/>
            <a:ext cx="10033665" cy="3896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Trauma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může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být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cokoli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čeho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se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děje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příliš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mnoho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příliš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rychle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příliš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brzo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nebo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příliš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dlouho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spolu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nedostatkem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toho, co se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dít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mělo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 co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mělo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být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vyživujícím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zdrojem</a:t>
            </a: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  <a:b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altLang="cs-CZ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</a:t>
            </a:r>
            <a:endParaRPr kumimoji="0" lang="cs-CZ" altLang="cs-CZ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kumimoji="0" lang="en-US" altLang="cs-CZ" sz="3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Resmaa</a:t>
            </a:r>
            <a:r>
              <a:rPr kumimoji="0" lang="en-US" altLang="cs-CZ" sz="3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cs-CZ" sz="3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Menakem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06372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A0390-2664-7BFF-8CAE-1E1A27499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9F095-0E94-75B7-981E-BF46DD866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Situační trauma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FACF8B-EF65-8B64-A4FB-FC8189CF91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Petr Odstrčil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8E334BE-1CEE-368A-7320-90F7FAB806CB}"/>
              </a:ext>
            </a:extLst>
          </p:cNvPr>
          <p:cNvSpPr txBox="1"/>
          <p:nvPr/>
        </p:nvSpPr>
        <p:spPr>
          <a:xfrm>
            <a:off x="4391406" y="1335357"/>
            <a:ext cx="320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webinář 2</a:t>
            </a:r>
          </a:p>
        </p:txBody>
      </p:sp>
    </p:spTree>
    <p:extLst>
      <p:ext uri="{BB962C8B-B14F-4D97-AF65-F5344CB8AC3E}">
        <p14:creationId xmlns:p14="http://schemas.microsoft.com/office/powerpoint/2010/main" val="251974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ow to Map Your Own Nervous Sytem_ The Polyvagal Theory - The Movement Paradigm.png">
            <a:extLst>
              <a:ext uri="{FF2B5EF4-FFF2-40B4-BE49-F238E27FC236}">
                <a16:creationId xmlns:a16="http://schemas.microsoft.com/office/drawing/2014/main" id="{5CA7F930-85F6-69B2-A619-F25BE55DB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"/>
            <a:ext cx="12192000" cy="685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58D6-AEAE-9E84-4235-D1C89AA5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esba z obrazového programu cloudového oleje">
            <a:extLst>
              <a:ext uri="{FF2B5EF4-FFF2-40B4-BE49-F238E27FC236}">
                <a16:creationId xmlns:a16="http://schemas.microsoft.com/office/drawing/2014/main" id="{3C7B06CF-27BD-07E6-151E-D5251EEE21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3E6"/>
              </a:clrFrom>
              <a:clrTo>
                <a:srgbClr val="F9F3E6">
                  <a:alpha val="0"/>
                </a:srgbClr>
              </a:clrTo>
            </a:clrChange>
            <a:alphaModFix amt="35000"/>
          </a:blip>
          <a:srcRect t="7855" r="-1" b="7854"/>
          <a:stretch/>
        </p:blipFill>
        <p:spPr>
          <a:xfrm>
            <a:off x="0" y="-35602"/>
            <a:ext cx="12191695" cy="6893602"/>
          </a:xfrm>
          <a:prstGeom prst="rect">
            <a:avLst/>
          </a:prstGeom>
          <a:noFill/>
        </p:spPr>
      </p:pic>
      <p:pic>
        <p:nvPicPr>
          <p:cNvPr id="5" name="Picture 1" descr="You don't need to be stuck.jpeg">
            <a:extLst>
              <a:ext uri="{FF2B5EF4-FFF2-40B4-BE49-F238E27FC236}">
                <a16:creationId xmlns:a16="http://schemas.microsoft.com/office/drawing/2014/main" id="{92FF78B1-1357-8922-9832-8CBAB4E92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t="-126" r="1" b="4822"/>
          <a:stretch/>
        </p:blipFill>
        <p:spPr bwMode="auto">
          <a:xfrm>
            <a:off x="2366750" y="0"/>
            <a:ext cx="6987457" cy="6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786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DC615-0961-E20B-BF18-C5D94F3F6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E0FC3B83-5861-1653-D12F-54475D2B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56F83062-FA15-7815-7BCB-3BA8C06A3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1" descr="NICABM-InfoG-window+of+tolerance.pdf">
            <a:extLst>
              <a:ext uri="{FF2B5EF4-FFF2-40B4-BE49-F238E27FC236}">
                <a16:creationId xmlns:a16="http://schemas.microsoft.com/office/drawing/2014/main" id="{0126791D-CCB2-2A93-CE90-5C4C2125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5875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EDE3E3F5-B2A6-D329-3F48-D6BB4FA41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5433"/>
            <a:ext cx="6323012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4000" b="1" dirty="0">
                <a:solidFill>
                  <a:srgbClr val="CD6A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OKNO TOLERANCE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téma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dobré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kapacity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cs-CZ" sz="2400" b="1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SEBEREGULACE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2400" b="1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interocepce</a:t>
            </a: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být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dobře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těle</a:t>
            </a: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přátelit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se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svým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vtěleným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já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vnitřním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>
              <a:spcBef>
                <a:spcPct val="0"/>
              </a:spcBef>
              <a:buNone/>
            </a:pP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světem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snášet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přítomnost</a:t>
            </a: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2400" b="1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cs-CZ" sz="2400" b="1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</a:t>
            </a:r>
            <a:r>
              <a:rPr lang="en-US" altLang="cs-CZ" sz="2400" b="1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okno</a:t>
            </a:r>
            <a:r>
              <a:rPr lang="en-US" altLang="cs-CZ" sz="2400" b="1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HYPER/HYPO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PRINCIP BRZDA X PLYN</a:t>
            </a:r>
          </a:p>
          <a:p>
            <a:pPr algn="ctr">
              <a:spcBef>
                <a:spcPct val="0"/>
              </a:spcBef>
              <a:buNone/>
            </a:pP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není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věc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volby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možná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kombinace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obojího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r-IN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vysoké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otáčky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a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žádný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</a:t>
            </a: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E16A7-DDFA-FC8A-2A3B-563AEB67B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EA107B6C-32F0-1FA7-5567-F232A731B9B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altLang="cs-CZ" sz="4200" i="1" dirty="0"/>
            </a:br>
            <a:br>
              <a:rPr lang="en-US" altLang="cs-CZ" sz="4200" i="1" dirty="0"/>
            </a:br>
            <a:endParaRPr lang="en-US" sz="42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12B8552-7DB6-7657-D597-44C743E1F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037" y="2223526"/>
            <a:ext cx="5004913" cy="4425138"/>
          </a:xfrm>
        </p:spPr>
        <p:txBody>
          <a:bodyPr>
            <a:normAutofit/>
          </a:bodyPr>
          <a:lstStyle/>
          <a:p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MKN, DSM</a:t>
            </a:r>
          </a:p>
          <a:p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přirozená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obranná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forma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reakce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</a:t>
            </a: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adaptivní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porucha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integrity </a:t>
            </a: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vědomí</a:t>
            </a: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depersonalizace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derealizace</a:t>
            </a: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porucha</a:t>
            </a:r>
            <a:r>
              <a:rPr lang="en-US" altLang="cs-CZ" sz="24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identity </a:t>
            </a:r>
          </a:p>
          <a:p>
            <a:pPr>
              <a:buFont typeface="Wingdings" pitchFamily="2" charset="2"/>
              <a:buChar char="ü"/>
            </a:pPr>
            <a:r>
              <a:rPr lang="en-US" altLang="cs-CZ" sz="2400" dirty="0" err="1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amnézie</a:t>
            </a:r>
            <a:endParaRPr lang="en-US" altLang="cs-CZ" sz="2400" dirty="0">
              <a:solidFill>
                <a:srgbClr val="0A53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C0EC321-3464-9B1E-D2CE-A4539E503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4051" y="2695227"/>
            <a:ext cx="5333999" cy="348173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A5395"/>
                </a:solidFill>
              </a:rPr>
              <a:t>Hart, </a:t>
            </a:r>
            <a:r>
              <a:rPr lang="cs-CZ" b="1" dirty="0" err="1">
                <a:solidFill>
                  <a:srgbClr val="0A5395"/>
                </a:solidFill>
              </a:rPr>
              <a:t>Nijenhuis</a:t>
            </a:r>
            <a:r>
              <a:rPr lang="cs-CZ" b="1" dirty="0">
                <a:solidFill>
                  <a:srgbClr val="0A5395"/>
                </a:solidFill>
              </a:rPr>
              <a:t>, Steel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A5395"/>
                </a:solidFill>
              </a:rPr>
              <a:t> </a:t>
            </a:r>
          </a:p>
          <a:p>
            <a:r>
              <a:rPr lang="cs-CZ" b="1" dirty="0">
                <a:solidFill>
                  <a:srgbClr val="0A5395"/>
                </a:solidFill>
              </a:rPr>
              <a:t>posttraumatická reakce</a:t>
            </a:r>
          </a:p>
          <a:p>
            <a:endParaRPr lang="cs-CZ" b="1" dirty="0">
              <a:solidFill>
                <a:srgbClr val="0A5395"/>
              </a:solidFill>
            </a:endParaRPr>
          </a:p>
          <a:p>
            <a:r>
              <a:rPr lang="cs-CZ" b="1" dirty="0">
                <a:solidFill>
                  <a:srgbClr val="0A5395"/>
                </a:solidFill>
              </a:rPr>
              <a:t>osobnost </a:t>
            </a:r>
          </a:p>
          <a:p>
            <a:pPr marL="0" indent="0">
              <a:buNone/>
            </a:pPr>
            <a:endParaRPr lang="cs-CZ" b="1" dirty="0">
              <a:solidFill>
                <a:srgbClr val="0A5395"/>
              </a:solidFill>
            </a:endParaRPr>
          </a:p>
          <a:p>
            <a:r>
              <a:rPr lang="cs-CZ" b="1" dirty="0">
                <a:solidFill>
                  <a:srgbClr val="0A5395"/>
                </a:solidFill>
              </a:rPr>
              <a:t>část vázaná trauma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A5395"/>
                </a:solidFill>
              </a:rPr>
              <a:t>   </a:t>
            </a:r>
            <a:r>
              <a:rPr lang="cs-CZ" b="1" dirty="0" err="1">
                <a:solidFill>
                  <a:srgbClr val="0A5395"/>
                </a:solidFill>
              </a:rPr>
              <a:t>x</a:t>
            </a:r>
            <a:r>
              <a:rPr lang="cs-CZ" b="1" dirty="0">
                <a:solidFill>
                  <a:srgbClr val="0A5395"/>
                </a:solidFill>
              </a:rPr>
              <a:t> část pokračující v životě</a:t>
            </a:r>
          </a:p>
          <a:p>
            <a:endParaRPr lang="cs-CZ" dirty="0">
              <a:solidFill>
                <a:srgbClr val="0A5395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B07710A-1FE8-46E5-FBA9-19E2C3C2CE2C}"/>
              </a:ext>
            </a:extLst>
          </p:cNvPr>
          <p:cNvSpPr txBox="1"/>
          <p:nvPr/>
        </p:nvSpPr>
        <p:spPr>
          <a:xfrm>
            <a:off x="986741" y="1131689"/>
            <a:ext cx="1023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DISOCIACE         x   STRUKTURÁLNÍ DISOCIACE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1EDA044-F490-9153-A144-9FF5E87C2D81}"/>
              </a:ext>
            </a:extLst>
          </p:cNvPr>
          <p:cNvSpPr txBox="1"/>
          <p:nvPr/>
        </p:nvSpPr>
        <p:spPr>
          <a:xfrm>
            <a:off x="475346" y="1346268"/>
            <a:ext cx="11241308" cy="134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cs-CZ" sz="4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cs-CZ" altLang="cs-CZ" sz="2800" dirty="0">
              <a:solidFill>
                <a:srgbClr val="0A53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35858-4903-9146-D4A2-9F2F2E35D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C593D0EF-92EC-7FDF-8786-8FCC7C06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0" y="1346268"/>
            <a:ext cx="7810500" cy="266118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altLang="cs-CZ" sz="4200" i="1" dirty="0"/>
            </a:br>
            <a:br>
              <a:rPr lang="en-US" altLang="cs-CZ" sz="4200" i="1" dirty="0"/>
            </a:br>
            <a:endParaRPr lang="en-US" sz="42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CC2599-9DD6-0703-6EF4-E7675483EC21}"/>
              </a:ext>
            </a:extLst>
          </p:cNvPr>
          <p:cNvSpPr txBox="1"/>
          <p:nvPr/>
        </p:nvSpPr>
        <p:spPr>
          <a:xfrm>
            <a:off x="1806307" y="715326"/>
            <a:ext cx="85793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4000" b="1" dirty="0">
                <a:solidFill>
                  <a:srgbClr val="CD6A2D"/>
                </a:solidFill>
              </a:rPr>
              <a:t>ZÁKLADNÍ PŘÍSTUPY A PRINCIPY </a:t>
            </a:r>
            <a:br>
              <a:rPr lang="cs-CZ" altLang="cs-CZ" sz="1800" b="1" dirty="0">
                <a:solidFill>
                  <a:srgbClr val="CD6A2D"/>
                </a:solidFill>
              </a:rPr>
            </a:br>
            <a:r>
              <a:rPr lang="cs-CZ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terapeut</a:t>
            </a:r>
            <a:endParaRPr lang="cs-CZ" sz="3600" dirty="0">
              <a:solidFill>
                <a:srgbClr val="CD6A2D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C860BBB-7017-3270-5E4C-5A5D1C8D0B57}"/>
              </a:ext>
            </a:extLst>
          </p:cNvPr>
          <p:cNvSpPr txBox="1"/>
          <p:nvPr/>
        </p:nvSpPr>
        <p:spPr>
          <a:xfrm>
            <a:off x="783642" y="2396472"/>
            <a:ext cx="11262166" cy="490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zvýšený důraz na bezpečné prostředí a chování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přípravná terapie a práce s edukací „</a:t>
            </a:r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Normální reakce na nenormální </a:t>
            </a:r>
          </a:p>
          <a:p>
            <a:r>
              <a:rPr lang="cs-CZ" altLang="cs-CZ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      situaci</a:t>
            </a:r>
            <a:r>
              <a:rPr lang="cs-CZ" altLang="en-US" sz="2400" i="1" dirty="0">
                <a:solidFill>
                  <a:srgbClr val="0A5395"/>
                </a:solidFill>
                <a:latin typeface="Calibri" panose="020F0502020204030204" pitchFamily="34" charset="0"/>
              </a:rPr>
              <a:t>“</a:t>
            </a:r>
            <a:endParaRPr lang="cs-CZ" altLang="ja-JP" sz="2400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dobrý kontrakt - rekontrakt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vytvářet zážitky dobrých hranic, limitů a strukturovanosti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dirty="0" err="1">
                <a:solidFill>
                  <a:srgbClr val="0A5395"/>
                </a:solidFill>
                <a:latin typeface="Calibri" panose="020F0502020204030204" pitchFamily="34" charset="0"/>
              </a:rPr>
              <a:t>containment</a:t>
            </a: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 terapeuta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naděje jako předpoklad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péče o sebe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cs-CZ" altLang="cs-CZ" sz="2800" dirty="0">
              <a:solidFill>
                <a:srgbClr val="0A53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56DE5-C883-8E94-D846-B1C86B194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E882A8D7-7022-35D5-36B3-7DF08F92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4018276"/>
            <a:ext cx="4800261" cy="1644592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altLang="cs-CZ" sz="2500" i="1">
                <a:solidFill>
                  <a:schemeClr val="tx2"/>
                </a:solidFill>
              </a:rPr>
            </a:br>
            <a:br>
              <a:rPr lang="en-US" altLang="cs-CZ" sz="2500" i="1">
                <a:solidFill>
                  <a:schemeClr val="tx2"/>
                </a:solidFill>
              </a:rPr>
            </a:br>
            <a:endParaRPr lang="en-US" sz="250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7E1AF6-F4B2-11FA-812C-DA2C8FE1C739}"/>
              </a:ext>
            </a:extLst>
          </p:cNvPr>
          <p:cNvSpPr txBox="1"/>
          <p:nvPr/>
        </p:nvSpPr>
        <p:spPr>
          <a:xfrm>
            <a:off x="924423" y="2338115"/>
            <a:ext cx="32872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b="1" dirty="0">
                <a:solidFill>
                  <a:srgbClr val="CD6A2D"/>
                </a:solidFill>
              </a:rPr>
              <a:t>ZÁKLADNÍ PŘÍSTUPY </a:t>
            </a:r>
          </a:p>
          <a:p>
            <a:r>
              <a:rPr lang="cs-CZ" altLang="cs-CZ" sz="4000" b="1" dirty="0">
                <a:solidFill>
                  <a:srgbClr val="CD6A2D"/>
                </a:solidFill>
              </a:rPr>
              <a:t>A PRINCIPY</a:t>
            </a:r>
          </a:p>
          <a:p>
            <a:endParaRPr lang="cs-CZ" altLang="cs-CZ" sz="4000" b="1" dirty="0">
              <a:solidFill>
                <a:srgbClr val="CD6A2D"/>
              </a:solidFill>
            </a:endParaRPr>
          </a:p>
          <a:p>
            <a:endParaRPr lang="cs-CZ" altLang="cs-CZ" sz="4000" b="1" dirty="0">
              <a:solidFill>
                <a:srgbClr val="CD6A2D"/>
              </a:solidFill>
              <a:latin typeface="Calibri" panose="020F0502020204030204" pitchFamily="34" charset="0"/>
            </a:endParaRPr>
          </a:p>
          <a:p>
            <a:r>
              <a:rPr lang="cs-CZ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práce v poli traumatu</a:t>
            </a:r>
            <a:endParaRPr lang="cs-CZ" sz="3600" dirty="0">
              <a:solidFill>
                <a:srgbClr val="CD6A2D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1011C0-28D1-198B-C00B-1E9409117526}"/>
              </a:ext>
            </a:extLst>
          </p:cNvPr>
          <p:cNvSpPr txBox="1"/>
          <p:nvPr/>
        </p:nvSpPr>
        <p:spPr>
          <a:xfrm>
            <a:off x="4526134" y="2456795"/>
            <a:ext cx="80096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b="1" dirty="0">
                <a:solidFill>
                  <a:srgbClr val="0A5395"/>
                </a:solidFill>
                <a:ea typeface="MS PGothic" panose="020B0600070205080204" pitchFamily="34" charset="-128"/>
              </a:rPr>
              <a:t>zpracovávat emoční náboj klienta po částech, vždy za přítomnosti „pilota</a:t>
            </a:r>
            <a:r>
              <a:rPr lang="cs-CZ" altLang="en-US" sz="2400" b="1" dirty="0">
                <a:solidFill>
                  <a:srgbClr val="0A5395"/>
                </a:solidFill>
                <a:ea typeface="MS PGothic" panose="020B0600070205080204" pitchFamily="34" charset="-128"/>
              </a:rPr>
              <a:t>“ t</a:t>
            </a:r>
            <a:r>
              <a:rPr lang="cs-CZ" altLang="cs-CZ" sz="2400" b="1" dirty="0">
                <a:solidFill>
                  <a:srgbClr val="0A5395"/>
                </a:solidFill>
                <a:ea typeface="MS PGothic" panose="020B0600070205080204" pitchFamily="34" charset="-128"/>
              </a:rPr>
              <a:t>itrovat/odtávat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b="1" dirty="0">
                <a:solidFill>
                  <a:srgbClr val="0A5395"/>
                </a:solidFill>
              </a:rPr>
              <a:t>věcnost, stabilnost, laskavá neutralita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b="1" dirty="0">
                <a:solidFill>
                  <a:srgbClr val="0A5395"/>
                </a:solidFill>
              </a:rPr>
              <a:t>vyhýbat se fascinaci tématem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b="1" dirty="0">
                <a:solidFill>
                  <a:srgbClr val="0A5395"/>
                </a:solidFill>
              </a:rPr>
              <a:t>pozice svědka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b="1" dirty="0">
                <a:solidFill>
                  <a:srgbClr val="0A5395"/>
                </a:solidFill>
              </a:rPr>
              <a:t>neinterpretovat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altLang="cs-CZ" sz="2400" b="1" dirty="0">
                <a:solidFill>
                  <a:srgbClr val="0A5395"/>
                </a:solidFill>
              </a:rPr>
              <a:t>téma </a:t>
            </a:r>
            <a:r>
              <a:rPr lang="cs-CZ" altLang="cs-CZ" sz="2400" b="1" dirty="0" err="1">
                <a:solidFill>
                  <a:srgbClr val="0A5395"/>
                </a:solidFill>
              </a:rPr>
              <a:t>psttrauma</a:t>
            </a:r>
            <a:r>
              <a:rPr lang="cs-CZ" altLang="cs-CZ" sz="2400" b="1" dirty="0">
                <a:solidFill>
                  <a:srgbClr val="0A5395"/>
                </a:solidFill>
              </a:rPr>
              <a:t> růstu </a:t>
            </a:r>
            <a:r>
              <a:rPr lang="mr-IN" altLang="cs-CZ" sz="2400" b="1" dirty="0">
                <a:solidFill>
                  <a:srgbClr val="0A5395"/>
                </a:solidFill>
              </a:rPr>
              <a:t>–</a:t>
            </a:r>
            <a:r>
              <a:rPr lang="cs-CZ" altLang="cs-CZ" sz="2400" b="1" dirty="0">
                <a:solidFill>
                  <a:srgbClr val="0A5395"/>
                </a:solidFill>
              </a:rPr>
              <a:t> pozor!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cs-CZ" altLang="cs-CZ" sz="2800" dirty="0">
              <a:solidFill>
                <a:srgbClr val="0A5395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07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8EC6-F587-9837-DBB2-C1C27F01A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AC632EDB-B9AF-C3FC-8AB1-2920CF5A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4018276"/>
            <a:ext cx="4800261" cy="1644592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altLang="cs-CZ" sz="2500" i="1" dirty="0">
                <a:solidFill>
                  <a:schemeClr val="tx2"/>
                </a:solidFill>
              </a:rPr>
            </a:br>
            <a:br>
              <a:rPr lang="en-US" altLang="cs-CZ" sz="2500" i="1" dirty="0">
                <a:solidFill>
                  <a:schemeClr val="tx2"/>
                </a:solidFill>
              </a:rPr>
            </a:b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D4A5B7-60AC-429C-ED48-56BBD9A0B121}"/>
              </a:ext>
            </a:extLst>
          </p:cNvPr>
          <p:cNvSpPr txBox="1"/>
          <p:nvPr/>
        </p:nvSpPr>
        <p:spPr>
          <a:xfrm>
            <a:off x="643467" y="2433808"/>
            <a:ext cx="328721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b="1" dirty="0">
                <a:solidFill>
                  <a:srgbClr val="CD6A2D"/>
                </a:solidFill>
              </a:rPr>
              <a:t>ZÁKLADNÍ PŘÍSTUPY </a:t>
            </a:r>
          </a:p>
          <a:p>
            <a:r>
              <a:rPr lang="cs-CZ" altLang="cs-CZ" sz="4000" b="1" dirty="0">
                <a:solidFill>
                  <a:srgbClr val="CD6A2D"/>
                </a:solidFill>
              </a:rPr>
              <a:t>A PRINCIPY</a:t>
            </a:r>
          </a:p>
          <a:p>
            <a:endParaRPr lang="cs-CZ" altLang="cs-CZ" sz="4000" b="1" dirty="0">
              <a:solidFill>
                <a:srgbClr val="CD6A2D"/>
              </a:solidFill>
              <a:latin typeface="Calibri" panose="020F0502020204030204" pitchFamily="34" charset="0"/>
            </a:endParaRPr>
          </a:p>
          <a:p>
            <a:r>
              <a:rPr lang="cs-CZ" altLang="cs-CZ" sz="3600" b="1" dirty="0">
                <a:solidFill>
                  <a:srgbClr val="CD6A2D"/>
                </a:solidFill>
                <a:latin typeface="Calibri" panose="020F0502020204030204" pitchFamily="34" charset="0"/>
              </a:rPr>
              <a:t>práce v poli traumatu</a:t>
            </a:r>
            <a:endParaRPr lang="cs-CZ" sz="3600" dirty="0">
              <a:solidFill>
                <a:srgbClr val="CD6A2D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6C45D8C-39FE-1FDB-B8AE-B30B0B8BBC76}"/>
              </a:ext>
            </a:extLst>
          </p:cNvPr>
          <p:cNvSpPr txBox="1"/>
          <p:nvPr/>
        </p:nvSpPr>
        <p:spPr>
          <a:xfrm>
            <a:off x="4880344" y="2433808"/>
            <a:ext cx="73967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altLang="cs-CZ" sz="2200" b="1" dirty="0">
                <a:solidFill>
                  <a:srgbClr val="0A5395"/>
                </a:solidFill>
              </a:rPr>
              <a:t>mluvení o mluvení, zrcadlení a ověřování srozumitelnosti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cs-CZ" altLang="cs-CZ" sz="2200" b="1" dirty="0">
              <a:solidFill>
                <a:srgbClr val="0A5395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altLang="cs-CZ" sz="2200" b="1" dirty="0">
                <a:solidFill>
                  <a:srgbClr val="0A5395"/>
                </a:solidFill>
              </a:rPr>
              <a:t>vyhýbat se </a:t>
            </a:r>
            <a:r>
              <a:rPr lang="cs-CZ" altLang="cs-CZ" sz="2200" b="1" dirty="0" err="1">
                <a:solidFill>
                  <a:srgbClr val="0A5395"/>
                </a:solidFill>
              </a:rPr>
              <a:t>retraumatizaci</a:t>
            </a:r>
            <a:r>
              <a:rPr lang="cs-CZ" altLang="cs-CZ" sz="2200" b="1" dirty="0">
                <a:solidFill>
                  <a:srgbClr val="0A5395"/>
                </a:solidFill>
              </a:rPr>
              <a:t> </a:t>
            </a:r>
            <a:r>
              <a:rPr lang="mr-IN" altLang="cs-CZ" sz="2200" b="1" dirty="0">
                <a:solidFill>
                  <a:srgbClr val="0A5395"/>
                </a:solidFill>
              </a:rPr>
              <a:t>–</a:t>
            </a:r>
            <a:r>
              <a:rPr lang="cs-CZ" altLang="cs-CZ" sz="2200" b="1" dirty="0">
                <a:solidFill>
                  <a:srgbClr val="0A5395"/>
                </a:solidFill>
              </a:rPr>
              <a:t> Perseův štít </a:t>
            </a:r>
          </a:p>
          <a:p>
            <a:endParaRPr lang="cs-CZ" altLang="cs-CZ" sz="2200" b="1" dirty="0">
              <a:solidFill>
                <a:srgbClr val="0A5395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altLang="cs-CZ" sz="2200" b="1" dirty="0">
                <a:solidFill>
                  <a:srgbClr val="0A5395"/>
                </a:solidFill>
              </a:rPr>
              <a:t>neotvírat nic, co není otevřeno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cs-CZ" altLang="cs-CZ" sz="2200" b="1" dirty="0">
              <a:solidFill>
                <a:srgbClr val="0A5395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altLang="cs-CZ" sz="2200" b="1" dirty="0">
                <a:solidFill>
                  <a:srgbClr val="0A5395"/>
                </a:solidFill>
              </a:rPr>
              <a:t>nevyvolávat pocity viny a studu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cs-CZ" altLang="cs-CZ" sz="2200" b="1" dirty="0">
              <a:solidFill>
                <a:srgbClr val="0A5395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altLang="cs-CZ" sz="2200" b="1" dirty="0">
                <a:solidFill>
                  <a:srgbClr val="0A5395"/>
                </a:solidFill>
              </a:rPr>
              <a:t>nebagatelizovat   </a:t>
            </a:r>
            <a:r>
              <a:rPr lang="cs-CZ" altLang="cs-CZ" sz="2200" b="1" dirty="0" err="1">
                <a:solidFill>
                  <a:srgbClr val="0A5395"/>
                </a:solidFill>
              </a:rPr>
              <a:t>x</a:t>
            </a:r>
            <a:r>
              <a:rPr lang="cs-CZ" altLang="cs-CZ" sz="2200" b="1" dirty="0">
                <a:solidFill>
                  <a:srgbClr val="0A5395"/>
                </a:solidFill>
              </a:rPr>
              <a:t>   ani nepřitěžovat</a:t>
            </a:r>
          </a:p>
          <a:p>
            <a:endParaRPr lang="cs-CZ" altLang="cs-CZ" sz="2200" b="1" dirty="0">
              <a:solidFill>
                <a:srgbClr val="0A5395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altLang="cs-CZ" sz="2200" b="1" dirty="0" err="1">
                <a:solidFill>
                  <a:srgbClr val="0A5395"/>
                </a:solidFill>
              </a:rPr>
              <a:t>zcelování</a:t>
            </a:r>
            <a:r>
              <a:rPr lang="cs-CZ" altLang="cs-CZ" sz="2200" b="1" dirty="0">
                <a:solidFill>
                  <a:srgbClr val="0A5395"/>
                </a:solidFill>
              </a:rPr>
              <a:t>/propojování   </a:t>
            </a:r>
            <a:r>
              <a:rPr lang="cs-CZ" altLang="cs-CZ" sz="2200" b="1" dirty="0" err="1">
                <a:solidFill>
                  <a:srgbClr val="0A5395"/>
                </a:solidFill>
              </a:rPr>
              <a:t>x</a:t>
            </a:r>
            <a:r>
              <a:rPr lang="cs-CZ" altLang="cs-CZ" sz="2200" b="1" dirty="0">
                <a:solidFill>
                  <a:srgbClr val="0A5395"/>
                </a:solidFill>
              </a:rPr>
              <a:t>   fragmentace</a:t>
            </a:r>
          </a:p>
        </p:txBody>
      </p:sp>
    </p:spTree>
    <p:extLst>
      <p:ext uri="{BB962C8B-B14F-4D97-AF65-F5344CB8AC3E}">
        <p14:creationId xmlns:p14="http://schemas.microsoft.com/office/powerpoint/2010/main" val="14154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36549-45AD-3885-1D38-5965C416A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7C1357F-D8C5-4042-8B19-542F9322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7" y="5234319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1297F00-85B7-2EED-7670-8DA01F1C4A29}"/>
              </a:ext>
            </a:extLst>
          </p:cNvPr>
          <p:cNvSpPr txBox="1"/>
          <p:nvPr/>
        </p:nvSpPr>
        <p:spPr>
          <a:xfrm>
            <a:off x="1946476" y="871464"/>
            <a:ext cx="82990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4000" b="1" dirty="0">
                <a:solidFill>
                  <a:srgbClr val="FFC000"/>
                </a:solidFill>
              </a:rPr>
              <a:t>ZÁKLADNÍ PŘÍSTUPY A PRINCIPY </a:t>
            </a:r>
            <a:br>
              <a:rPr lang="cs-CZ" altLang="cs-CZ" sz="1000" b="1" dirty="0">
                <a:solidFill>
                  <a:srgbClr val="FFC000"/>
                </a:solidFill>
              </a:rPr>
            </a:br>
            <a:r>
              <a:rPr lang="cs-CZ" altLang="cs-CZ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při práci s tělem</a:t>
            </a:r>
            <a:endParaRPr lang="cs-CZ" sz="3600" dirty="0">
              <a:solidFill>
                <a:srgbClr val="FFC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7E8781-124B-F059-11A5-E141EFB612A2}"/>
              </a:ext>
            </a:extLst>
          </p:cNvPr>
          <p:cNvSpPr txBox="1"/>
          <p:nvPr/>
        </p:nvSpPr>
        <p:spPr>
          <a:xfrm>
            <a:off x="1145893" y="2536271"/>
            <a:ext cx="11331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práce s </a:t>
            </a:r>
            <a:r>
              <a:rPr lang="cs-CZ" altLang="cs-CZ" sz="2400" dirty="0" err="1">
                <a:solidFill>
                  <a:srgbClr val="0A5395"/>
                </a:solidFill>
                <a:latin typeface="Calibri" panose="020F0502020204030204" pitchFamily="34" charset="0"/>
              </a:rPr>
              <a:t>antidotem</a:t>
            </a:r>
            <a:endParaRPr lang="cs-CZ" altLang="cs-CZ" sz="2400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pracovat krok za krokem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techniky </a:t>
            </a:r>
            <a:r>
              <a:rPr lang="cs-CZ" altLang="cs-CZ" sz="2400" dirty="0" err="1">
                <a:solidFill>
                  <a:srgbClr val="0A5395"/>
                </a:solidFill>
                <a:latin typeface="Calibri" panose="020F0502020204030204" pitchFamily="34" charset="0"/>
              </a:rPr>
              <a:t>groundingu</a:t>
            </a:r>
            <a:endParaRPr lang="cs-CZ" altLang="cs-CZ" sz="2400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pracovat s totalizací a </a:t>
            </a:r>
            <a:r>
              <a:rPr lang="cs-CZ" altLang="cs-CZ" sz="2400" dirty="0" err="1">
                <a:solidFill>
                  <a:srgbClr val="0A5395"/>
                </a:solidFill>
                <a:latin typeface="Calibri" panose="020F0502020204030204" pitchFamily="34" charset="0"/>
              </a:rPr>
              <a:t>detotalizací</a:t>
            </a:r>
            <a:endParaRPr lang="cs-CZ" altLang="cs-CZ" sz="2400" dirty="0">
              <a:solidFill>
                <a:srgbClr val="0A5395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posloupnost kroků: energie-akce-interakce-význam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pracovat s hranicemi na více úrovních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podporovat pulsaci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propojovat tělesné oblasti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při každém přiblížení „zaťukat</a:t>
            </a:r>
            <a:r>
              <a:rPr lang="cs-CZ" altLang="en-US" sz="2400" dirty="0">
                <a:solidFill>
                  <a:srgbClr val="0A5395"/>
                </a:solidFill>
                <a:latin typeface="Calibri" panose="020F0502020204030204" pitchFamily="34" charset="0"/>
              </a:rPr>
              <a:t>“</a:t>
            </a: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 a chtít vědomý souhlas klienta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altLang="cs-CZ" sz="2400" dirty="0">
                <a:solidFill>
                  <a:srgbClr val="0A5395"/>
                </a:solidFill>
                <a:latin typeface="Calibri" panose="020F0502020204030204" pitchFamily="34" charset="0"/>
              </a:rPr>
              <a:t>pozor! Slovo, nebo pohled může být vnímán klientem jako prodloužená ruka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AB9A5DD-A8B5-655E-30B1-CD7B93A5D379}"/>
              </a:ext>
            </a:extLst>
          </p:cNvPr>
          <p:cNvGrpSpPr/>
          <p:nvPr/>
        </p:nvGrpSpPr>
        <p:grpSpPr>
          <a:xfrm>
            <a:off x="1329572" y="4725728"/>
            <a:ext cx="453600" cy="403200"/>
            <a:chOff x="1329572" y="4725728"/>
            <a:chExt cx="453600" cy="40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8FE87871-4DA5-A4EF-2049-B6A6DAD0F67F}"/>
                    </a:ext>
                  </a:extLst>
                </p14:cNvPr>
                <p14:cNvContentPartPr/>
                <p14:nvPr/>
              </p14:nvContentPartPr>
              <p14:xfrm>
                <a:off x="1449092" y="4771448"/>
                <a:ext cx="87120" cy="53280"/>
              </p14:xfrm>
            </p:contentPart>
          </mc:Choice>
          <mc:Fallback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8FE87871-4DA5-A4EF-2049-B6A6DAD0F67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42972" y="4765328"/>
                  <a:ext cx="993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4DABA91A-D69D-A0FA-C3AD-EF03A475D908}"/>
                    </a:ext>
                  </a:extLst>
                </p14:cNvPr>
                <p14:cNvContentPartPr/>
                <p14:nvPr/>
              </p14:nvContentPartPr>
              <p14:xfrm>
                <a:off x="1329572" y="4725728"/>
                <a:ext cx="453600" cy="403200"/>
              </p14:xfrm>
            </p:contentPart>
          </mc:Choice>
          <mc:Fallback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4DABA91A-D69D-A0FA-C3AD-EF03A475D90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23452" y="4719608"/>
                  <a:ext cx="465840" cy="41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4D3C4837-2E0C-42DE-0369-E91693FC754F}"/>
                  </a:ext>
                </a:extLst>
              </p14:cNvPr>
              <p14:cNvContentPartPr/>
              <p14:nvPr/>
            </p14:nvContentPartPr>
            <p14:xfrm>
              <a:off x="3708452" y="3057488"/>
              <a:ext cx="32400" cy="4140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4D3C4837-2E0C-42DE-0369-E91693FC75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0812" y="3039848"/>
                <a:ext cx="68040" cy="7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83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6E77CC-4BB8-F91B-3E2F-90B5CDA2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3631808"/>
            <a:ext cx="8825659" cy="706964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07077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49041-8530-2E52-3582-8F05E248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9ECA417-922D-495D-EFAD-07FEAC6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442398"/>
            <a:ext cx="11278591" cy="295197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br>
              <a:rPr lang="en-US" altLang="cs-CZ" sz="4000" i="1" kern="12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cs-CZ" sz="4000" i="1" kern="1200" dirty="0">
                <a:solidFill>
                  <a:srgbClr val="0A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rgbClr val="0A5395"/>
              </a:solidFill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15DA901-7DEA-32AE-3B84-C7ACA36398AF}"/>
              </a:ext>
            </a:extLst>
          </p:cNvPr>
          <p:cNvSpPr txBox="1"/>
          <p:nvPr/>
        </p:nvSpPr>
        <p:spPr>
          <a:xfrm>
            <a:off x="142790" y="3060805"/>
            <a:ext cx="119064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en-US" sz="3600" b="1" i="1" dirty="0">
                <a:latin typeface="Calibri" panose="020F0502020204030204" pitchFamily="34" charset="0"/>
              </a:rPr>
              <a:t>“</a:t>
            </a:r>
            <a:r>
              <a:rPr lang="en-US" altLang="cs-CZ" sz="3600" b="1" i="1" dirty="0">
                <a:latin typeface="Calibri" panose="020F0502020204030204" pitchFamily="34" charset="0"/>
              </a:rPr>
              <a:t>Trauma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není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situace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nebo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příběh</a:t>
            </a:r>
            <a:r>
              <a:rPr lang="en-US" altLang="cs-CZ" sz="3600" b="1" i="1" dirty="0">
                <a:latin typeface="Calibri" panose="020F0502020204030204" pitchFamily="34" charset="0"/>
              </a:rPr>
              <a:t>,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který</a:t>
            </a:r>
            <a:r>
              <a:rPr lang="en-US" altLang="cs-CZ" sz="3600" b="1" i="1" dirty="0">
                <a:latin typeface="Calibri" panose="020F0502020204030204" pitchFamily="34" charset="0"/>
              </a:rPr>
              <a:t> se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stal</a:t>
            </a:r>
            <a:r>
              <a:rPr lang="en-US" altLang="cs-CZ" sz="3600" b="1" i="1" dirty="0">
                <a:latin typeface="Calibri" panose="020F0502020204030204" pitchFamily="34" charset="0"/>
              </a:rPr>
              <a:t> v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minulosti</a:t>
            </a:r>
            <a:r>
              <a:rPr lang="en-US" altLang="cs-CZ" sz="3600" b="1" i="1" dirty="0"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cs-CZ" sz="3600" b="1" i="1" dirty="0">
                <a:latin typeface="Calibri" panose="020F0502020204030204" pitchFamily="34" charset="0"/>
              </a:rPr>
              <a:t>  Trauma je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otisk</a:t>
            </a:r>
            <a:r>
              <a:rPr lang="en-US" altLang="cs-CZ" sz="3600" b="1" i="1" dirty="0">
                <a:latin typeface="Calibri" panose="020F0502020204030204" pitchFamily="34" charset="0"/>
              </a:rPr>
              <a:t>,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který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daná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událost</a:t>
            </a:r>
            <a:r>
              <a:rPr lang="en-US" altLang="cs-CZ" sz="3600" b="1" i="1" dirty="0">
                <a:latin typeface="Calibri" panose="020F0502020204030204" pitchFamily="34" charset="0"/>
              </a:rPr>
              <a:t>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zanechala</a:t>
            </a:r>
            <a:r>
              <a:rPr lang="en-US" altLang="cs-CZ" sz="3600" b="1" i="1" dirty="0">
                <a:latin typeface="Calibri" panose="020F0502020204030204" pitchFamily="34" charset="0"/>
              </a:rPr>
              <a:t> v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našem</a:t>
            </a:r>
            <a:r>
              <a:rPr lang="en-US" altLang="cs-CZ" sz="3600" b="1" i="1" dirty="0">
                <a:latin typeface="Calibri" panose="020F0502020204030204" pitchFamily="34" charset="0"/>
              </a:rPr>
              <a:t>  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cs-CZ" sz="3600" b="1" i="1" dirty="0">
                <a:latin typeface="Calibri" panose="020F0502020204030204" pitchFamily="34" charset="0"/>
              </a:rPr>
              <a:t> 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těle</a:t>
            </a:r>
            <a:r>
              <a:rPr lang="en-US" altLang="cs-CZ" sz="3600" b="1" i="1" dirty="0">
                <a:latin typeface="Calibri" panose="020F0502020204030204" pitchFamily="34" charset="0"/>
              </a:rPr>
              <a:t>,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emocích</a:t>
            </a:r>
            <a:r>
              <a:rPr lang="en-US" altLang="cs-CZ" sz="3600" b="1" i="1" dirty="0">
                <a:latin typeface="Calibri" panose="020F0502020204030204" pitchFamily="34" charset="0"/>
              </a:rPr>
              <a:t> a </a:t>
            </a:r>
            <a:r>
              <a:rPr lang="en-US" altLang="cs-CZ" sz="3600" b="1" i="1" dirty="0" err="1">
                <a:latin typeface="Calibri" panose="020F0502020204030204" pitchFamily="34" charset="0"/>
              </a:rPr>
              <a:t>mysli</a:t>
            </a:r>
            <a:r>
              <a:rPr lang="en-US" altLang="cs-CZ" sz="3600" b="1" i="1" dirty="0">
                <a:latin typeface="Calibri" panose="020F0502020204030204" pitchFamily="34" charset="0"/>
              </a:rPr>
              <a:t>.</a:t>
            </a:r>
            <a:r>
              <a:rPr lang="en-US" altLang="en-US" sz="3600" b="1" i="1" dirty="0">
                <a:latin typeface="Calibri" panose="020F0502020204030204" pitchFamily="34" charset="0"/>
              </a:rPr>
              <a:t>”</a:t>
            </a:r>
            <a:endParaRPr lang="cs-CZ" altLang="en-US" sz="3600" b="1" i="1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US" altLang="cs-CZ" sz="3600" i="1" dirty="0">
                <a:latin typeface="Calibri" panose="020F0502020204030204" pitchFamily="34" charset="0"/>
              </a:rPr>
              <a:t>                                                                                 </a:t>
            </a:r>
            <a:r>
              <a:rPr lang="en-US" altLang="cs-CZ" sz="2800" i="1" dirty="0">
                <a:latin typeface="Calibri" panose="020F0502020204030204" pitchFamily="34" charset="0"/>
              </a:rPr>
              <a:t>Bessel van der Kolk</a:t>
            </a:r>
          </a:p>
        </p:txBody>
      </p:sp>
    </p:spTree>
    <p:extLst>
      <p:ext uri="{BB962C8B-B14F-4D97-AF65-F5344CB8AC3E}">
        <p14:creationId xmlns:p14="http://schemas.microsoft.com/office/powerpoint/2010/main" val="282748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029BA-A80E-A3E9-5153-A1350196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470AD54-1AE1-3E97-9D0A-5AEEE5E7B60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altLang="cs-CZ" sz="4000" b="1" dirty="0"/>
            </a:br>
            <a:endParaRPr lang="en-US" sz="4000" dirty="0"/>
          </a:p>
        </p:txBody>
      </p:sp>
      <p:graphicFrame>
        <p:nvGraphicFramePr>
          <p:cNvPr id="27" name="Zástupný obsah 1">
            <a:extLst>
              <a:ext uri="{FF2B5EF4-FFF2-40B4-BE49-F238E27FC236}">
                <a16:creationId xmlns:a16="http://schemas.microsoft.com/office/drawing/2014/main" id="{62BA263F-C5DC-4B23-3830-6E28AC3726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312801"/>
              </p:ext>
            </p:extLst>
          </p:nvPr>
        </p:nvGraphicFramePr>
        <p:xfrm>
          <a:off x="4110236" y="2441210"/>
          <a:ext cx="7195457" cy="420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6A7D6C6-665F-A0A3-B6E6-CBDF03C3E814}"/>
              </a:ext>
            </a:extLst>
          </p:cNvPr>
          <p:cNvSpPr txBox="1"/>
          <p:nvPr/>
        </p:nvSpPr>
        <p:spPr>
          <a:xfrm>
            <a:off x="691242" y="1076362"/>
            <a:ext cx="4043343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600" b="1" dirty="0">
                <a:solidFill>
                  <a:schemeClr val="bg1"/>
                </a:solidFill>
              </a:rPr>
              <a:t>POTENCIÁLNĚ TRAUMATOGENNÍ UDÁLOSTI</a:t>
            </a:r>
          </a:p>
        </p:txBody>
      </p:sp>
    </p:spTree>
    <p:extLst>
      <p:ext uri="{BB962C8B-B14F-4D97-AF65-F5344CB8AC3E}">
        <p14:creationId xmlns:p14="http://schemas.microsoft.com/office/powerpoint/2010/main" val="331917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61406-9CBA-25B1-9A53-0CAF02698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3AE1ADB9-F551-9F51-0835-C4EF4522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cs-CZ" sz="14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D1CA702-2509-1A9D-C3D8-9D0B780B9631}"/>
              </a:ext>
            </a:extLst>
          </p:cNvPr>
          <p:cNvSpPr txBox="1"/>
          <p:nvPr/>
        </p:nvSpPr>
        <p:spPr>
          <a:xfrm>
            <a:off x="2571628" y="919297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DRUHY TRAUMATU</a:t>
            </a:r>
            <a:endParaRPr lang="cs-CZ" sz="4000" dirty="0">
              <a:solidFill>
                <a:schemeClr val="bg1"/>
              </a:solidFill>
            </a:endParaRPr>
          </a:p>
        </p:txBody>
      </p:sp>
      <p:graphicFrame>
        <p:nvGraphicFramePr>
          <p:cNvPr id="27" name="TextovéPole 7">
            <a:extLst>
              <a:ext uri="{FF2B5EF4-FFF2-40B4-BE49-F238E27FC236}">
                <a16:creationId xmlns:a16="http://schemas.microsoft.com/office/drawing/2014/main" id="{807A3DB4-E89F-6C85-BCD6-D1043355D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539968"/>
              </p:ext>
            </p:extLst>
          </p:nvPr>
        </p:nvGraphicFramePr>
        <p:xfrm>
          <a:off x="232708" y="3084844"/>
          <a:ext cx="11726584" cy="2853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632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655E1-94C9-1F1A-303F-45A3BA69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5A2D670-D139-CE97-E84C-58D449F44E8F}"/>
              </a:ext>
            </a:extLst>
          </p:cNvPr>
          <p:cNvSpPr txBox="1"/>
          <p:nvPr/>
        </p:nvSpPr>
        <p:spPr>
          <a:xfrm>
            <a:off x="1735964" y="3332805"/>
            <a:ext cx="2770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DRAMA</a:t>
            </a:r>
          </a:p>
        </p:txBody>
      </p:sp>
      <p:sp>
        <p:nvSpPr>
          <p:cNvPr id="10" name="Nerovná se 9">
            <a:extLst>
              <a:ext uri="{FF2B5EF4-FFF2-40B4-BE49-F238E27FC236}">
                <a16:creationId xmlns:a16="http://schemas.microsoft.com/office/drawing/2014/main" id="{8E624634-6DC9-CC70-743B-8535E4250DC3}"/>
              </a:ext>
            </a:extLst>
          </p:cNvPr>
          <p:cNvSpPr/>
          <p:nvPr/>
        </p:nvSpPr>
        <p:spPr>
          <a:xfrm>
            <a:off x="5513929" y="3557702"/>
            <a:ext cx="914400" cy="543150"/>
          </a:xfrm>
          <a:prstGeom prst="mathNotEqual">
            <a:avLst>
              <a:gd name="adj1" fmla="val 23520"/>
              <a:gd name="adj2" fmla="val 6593737"/>
              <a:gd name="adj3" fmla="val 11760"/>
            </a:avLst>
          </a:prstGeom>
          <a:solidFill>
            <a:srgbClr val="CF6F2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CD6A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616F8C8-4BEA-F0BF-85D8-FDA6F52DC74C}"/>
              </a:ext>
            </a:extLst>
          </p:cNvPr>
          <p:cNvSpPr txBox="1"/>
          <p:nvPr/>
        </p:nvSpPr>
        <p:spPr>
          <a:xfrm>
            <a:off x="7805962" y="3332805"/>
            <a:ext cx="3010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3312622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725B7-B01F-9686-5A53-C6FC0B095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10C2F77-4E2E-23FA-4E0E-F9D6561CF7D6}"/>
              </a:ext>
            </a:extLst>
          </p:cNvPr>
          <p:cNvSpPr txBox="1"/>
          <p:nvPr/>
        </p:nvSpPr>
        <p:spPr>
          <a:xfrm>
            <a:off x="625033" y="2766349"/>
            <a:ext cx="742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CFCF505F-7BB8-81BC-032B-4EBB15A8B814}"/>
              </a:ext>
            </a:extLst>
          </p:cNvPr>
          <p:cNvGraphicFramePr>
            <a:graphicFrameLocks noGrp="1"/>
          </p:cNvGraphicFramePr>
          <p:nvPr/>
        </p:nvGraphicFramePr>
        <p:xfrm>
          <a:off x="1122744" y="208343"/>
          <a:ext cx="9919503" cy="651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6501">
                  <a:extLst>
                    <a:ext uri="{9D8B030D-6E8A-4147-A177-3AD203B41FA5}">
                      <a16:colId xmlns:a16="http://schemas.microsoft.com/office/drawing/2014/main" val="824435011"/>
                    </a:ext>
                  </a:extLst>
                </a:gridCol>
                <a:gridCol w="3306501">
                  <a:extLst>
                    <a:ext uri="{9D8B030D-6E8A-4147-A177-3AD203B41FA5}">
                      <a16:colId xmlns:a16="http://schemas.microsoft.com/office/drawing/2014/main" val="133930852"/>
                    </a:ext>
                  </a:extLst>
                </a:gridCol>
                <a:gridCol w="3306501">
                  <a:extLst>
                    <a:ext uri="{9D8B030D-6E8A-4147-A177-3AD203B41FA5}">
                      <a16:colId xmlns:a16="http://schemas.microsoft.com/office/drawing/2014/main" val="4031785601"/>
                    </a:ext>
                  </a:extLst>
                </a:gridCol>
              </a:tblGrid>
              <a:tr h="2361068"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A539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768056"/>
                  </a:ext>
                </a:extLst>
              </a:tr>
              <a:tr h="20777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719580"/>
                  </a:ext>
                </a:extLst>
              </a:tr>
              <a:tr h="20777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87207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5CEAAD-5EA9-E901-D52B-4B5C7FB606CA}"/>
              </a:ext>
            </a:extLst>
          </p:cNvPr>
          <p:cNvSpPr txBox="1"/>
          <p:nvPr/>
        </p:nvSpPr>
        <p:spPr>
          <a:xfrm>
            <a:off x="1238825" y="308358"/>
            <a:ext cx="30872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TRAUMA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B </a:t>
            </a:r>
            <a:r>
              <a:rPr kumimoji="0" lang="mr-IN" altLang="cs-CZ" sz="2000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–</a:t>
            </a: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2000" b="1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reakce</a:t>
            </a: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freeze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b="1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PARASYMPATIKUS/VAGUS </a:t>
            </a:r>
            <a:r>
              <a:rPr kumimoji="0" lang="en-US" altLang="cs-CZ" b="1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dorzální</a:t>
            </a:r>
            <a:endParaRPr kumimoji="0" lang="en-US" altLang="cs-CZ" b="1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B389BF-3D72-6327-8259-A7C8E630DD95}"/>
              </a:ext>
            </a:extLst>
          </p:cNvPr>
          <p:cNvSpPr txBox="1"/>
          <p:nvPr/>
        </p:nvSpPr>
        <p:spPr>
          <a:xfrm>
            <a:off x="4734044" y="508412"/>
            <a:ext cx="26969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přepětí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náboj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uvnitř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x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klid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venku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proces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není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dokončený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,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zůstane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v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systému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viset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999CF36-194B-F78F-A773-9B45B2F49C65}"/>
              </a:ext>
            </a:extLst>
          </p:cNvPr>
          <p:cNvSpPr txBox="1"/>
          <p:nvPr/>
        </p:nvSpPr>
        <p:spPr>
          <a:xfrm>
            <a:off x="8362427" y="1291482"/>
            <a:ext cx="216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“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musím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 to 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přežít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ea typeface="MS PGothic" panose="020B0600070205080204" pitchFamily="34" charset="-128"/>
              </a:rPr>
              <a:t>”</a:t>
            </a:r>
            <a:endParaRPr kumimoji="0" lang="en-US" altLang="cs-CZ" sz="2000" b="1" i="1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D7AA4B3-395A-AFD4-F057-4C5CD10000AE}"/>
              </a:ext>
            </a:extLst>
          </p:cNvPr>
          <p:cNvSpPr txBox="1"/>
          <p:nvPr/>
        </p:nvSpPr>
        <p:spPr>
          <a:xfrm>
            <a:off x="1742565" y="2676477"/>
            <a:ext cx="2175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STRES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A </a:t>
            </a:r>
            <a:r>
              <a:rPr kumimoji="0" lang="mr-IN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–</a:t>
            </a: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reakce</a:t>
            </a: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fight/flight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SYMPATIKUS </a:t>
            </a:r>
            <a:endParaRPr lang="cs-CZ" sz="2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47D1A10-0CD4-6707-6FA3-41283BCCF37E}"/>
              </a:ext>
            </a:extLst>
          </p:cNvPr>
          <p:cNvSpPr txBox="1"/>
          <p:nvPr/>
        </p:nvSpPr>
        <p:spPr>
          <a:xfrm>
            <a:off x="4516398" y="2789699"/>
            <a:ext cx="3159203" cy="15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zúžený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fokus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odpojený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neokortex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systém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zvyšuje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rychlost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otáček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endParaRPr lang="en-US" altLang="cs-CZ" sz="1600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nestíhá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zpracovávat</a:t>
            </a:r>
            <a:r>
              <a:rPr kumimoji="0" lang="en-US" altLang="cs-CZ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podněty</a:t>
            </a:r>
            <a:endParaRPr kumimoji="0" lang="en-US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5951CC9-0FE4-92BF-7998-AE619F3FFC33}"/>
              </a:ext>
            </a:extLst>
          </p:cNvPr>
          <p:cNvSpPr txBox="1"/>
          <p:nvPr/>
        </p:nvSpPr>
        <p:spPr>
          <a:xfrm>
            <a:off x="8158699" y="3419262"/>
            <a:ext cx="281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“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musím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 to 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zvládnout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PGothic" panose="020B0600070205080204" pitchFamily="34" charset="-128"/>
              </a:rPr>
              <a:t>”</a:t>
            </a:r>
            <a:endParaRPr lang="cs-CZ" sz="2000" i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594171-232E-E2D6-DD92-C52E1CACD6B6}"/>
              </a:ext>
            </a:extLst>
          </p:cNvPr>
          <p:cNvSpPr txBox="1"/>
          <p:nvPr/>
        </p:nvSpPr>
        <p:spPr>
          <a:xfrm>
            <a:off x="1276014" y="4587074"/>
            <a:ext cx="30872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ODOLNOST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POHODA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MOŽNOSTI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cs-CZ" b="1" dirty="0">
                <a:solidFill>
                  <a:srgbClr val="008000"/>
                </a:solidFill>
                <a:ea typeface="MS PGothic" panose="020B0600070205080204" pitchFamily="34" charset="-128"/>
              </a:rPr>
              <a:t>PARASYMPATIKUS</a:t>
            </a:r>
            <a:endParaRPr kumimoji="0" lang="en-US" altLang="cs-CZ" b="1" i="1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99F3640-9336-8A72-DE1F-E74216B9AAC1}"/>
              </a:ext>
            </a:extLst>
          </p:cNvPr>
          <p:cNvSpPr txBox="1"/>
          <p:nvPr/>
        </p:nvSpPr>
        <p:spPr>
          <a:xfrm>
            <a:off x="4552365" y="4797156"/>
            <a:ext cx="3087267" cy="1667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zachovaná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pulzace</a:t>
            </a:r>
            <a:endParaRPr kumimoji="0" lang="en-US" altLang="cs-CZ" sz="1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celá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životní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kapacita</a:t>
            </a:r>
            <a:endParaRPr kumimoji="0" lang="en-US" altLang="cs-CZ" sz="1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přiměřené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emoce</a:t>
            </a:r>
            <a:endParaRPr kumimoji="0" lang="en-US" altLang="cs-CZ" sz="1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radost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a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rozum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k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dispozici</a:t>
            </a:r>
            <a:endParaRPr kumimoji="0" lang="en-US" altLang="cs-CZ" sz="1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ea typeface="MS PGothic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cs-CZ" sz="1400" dirty="0">
                <a:solidFill>
                  <a:srgbClr val="008000"/>
                </a:solidFill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jsem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ve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svém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</a:t>
            </a:r>
            <a:r>
              <a:rPr kumimoji="0" lang="en-US" altLang="cs-CZ" sz="1400" b="0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oknu</a:t>
            </a:r>
            <a:r>
              <a:rPr kumimoji="0" lang="en-US" altLang="cs-CZ" sz="1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ea typeface="MS PGothic" panose="020B0600070205080204" pitchFamily="34" charset="-128"/>
              </a:rPr>
              <a:t> tolerance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B35C9D-44DC-DC83-64C4-3F0C7A4FAB2D}"/>
              </a:ext>
            </a:extLst>
          </p:cNvPr>
          <p:cNvSpPr txBox="1"/>
          <p:nvPr/>
        </p:nvSpPr>
        <p:spPr>
          <a:xfrm>
            <a:off x="8040981" y="5346987"/>
            <a:ext cx="281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“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mohu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si</a:t>
            </a:r>
            <a:r>
              <a:rPr kumimoji="0" lang="en-US" altLang="ja-JP" sz="2000" b="1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kumimoji="0" lang="en-US" altLang="ja-JP" sz="2000" b="1" i="1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vybrat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</a:rPr>
              <a:t>”</a:t>
            </a:r>
            <a:endParaRPr kumimoji="0" lang="en-US" altLang="cs-CZ" sz="2000" b="1" i="1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1965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39892-4B35-6245-E735-062F0C0E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8E36AD8-62B9-862B-D991-C4535E2A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30" y="4363271"/>
            <a:ext cx="1020098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altLang="cs-CZ" sz="2300" i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altLang="cs-CZ" sz="2300" i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230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693430-21F4-4E60-3393-53F857BC1337}"/>
              </a:ext>
            </a:extLst>
          </p:cNvPr>
          <p:cNvSpPr txBox="1"/>
          <p:nvPr/>
        </p:nvSpPr>
        <p:spPr>
          <a:xfrm>
            <a:off x="1422261" y="2385210"/>
            <a:ext cx="9333722" cy="7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cs-CZ" sz="2400" b="1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ARS – T – </a:t>
            </a:r>
            <a:r>
              <a:rPr lang="en-US" altLang="cs-CZ" sz="2400" b="1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sympt</a:t>
            </a:r>
            <a:r>
              <a:rPr lang="en-US" altLang="cs-CZ" sz="2400" b="1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. min. T - PTSD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altLang="cs-CZ" sz="1400" b="1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40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A273C01-A4B9-9ED4-4F5A-E4A13B98C4E4}"/>
              </a:ext>
            </a:extLst>
          </p:cNvPr>
          <p:cNvSpPr txBox="1"/>
          <p:nvPr/>
        </p:nvSpPr>
        <p:spPr>
          <a:xfrm>
            <a:off x="2489396" y="919741"/>
            <a:ext cx="719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cs-CZ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MECHANISMUS TRAUMATIZACE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76BBD0A-38DC-9195-D2F4-5A1B66FE5982}"/>
              </a:ext>
            </a:extLst>
          </p:cNvPr>
          <p:cNvSpPr txBox="1"/>
          <p:nvPr/>
        </p:nvSpPr>
        <p:spPr>
          <a:xfrm>
            <a:off x="1002384" y="2975027"/>
            <a:ext cx="10047366" cy="468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60000"/>
              </a:lnSpc>
              <a:spcAft>
                <a:spcPts val="600"/>
              </a:spcAft>
              <a:buFontTx/>
              <a:buNone/>
            </a:pPr>
            <a:r>
              <a:rPr lang="en-US" altLang="cs-CZ" sz="2400" b="1" dirty="0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! </a:t>
            </a:r>
            <a:r>
              <a:rPr lang="en-US" altLang="cs-CZ" sz="2400" b="1" dirty="0" err="1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biologická</a:t>
            </a:r>
            <a:r>
              <a:rPr lang="en-US" altLang="cs-CZ" sz="2400" b="1" dirty="0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altLang="cs-CZ" sz="2400" b="1" dirty="0" err="1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podstata</a:t>
            </a:r>
            <a:r>
              <a:rPr lang="en-US" altLang="cs-CZ" sz="2400" b="1" dirty="0">
                <a:solidFill>
                  <a:schemeClr val="accent2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!</a:t>
            </a:r>
            <a:endParaRPr lang="cs-CZ" altLang="cs-CZ" sz="2400" b="1" dirty="0">
              <a:solidFill>
                <a:schemeClr val="accent2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0" indent="0" algn="ctr">
              <a:lnSpc>
                <a:spcPct val="60000"/>
              </a:lnSpc>
              <a:spcAft>
                <a:spcPts val="600"/>
              </a:spcAft>
              <a:buFontTx/>
              <a:buNone/>
            </a:pPr>
            <a:endParaRPr lang="en-US" altLang="cs-CZ" sz="100" b="1" dirty="0">
              <a:solidFill>
                <a:srgbClr val="4F7E33"/>
              </a:solidFill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dirty="0">
                <a:solidFill>
                  <a:srgbClr val="0A5395"/>
                </a:solidFill>
              </a:rPr>
              <a:t>  </a:t>
            </a:r>
            <a:r>
              <a:rPr lang="en-US" altLang="cs-CZ" sz="2000" b="1" dirty="0">
                <a:solidFill>
                  <a:srgbClr val="0A5395"/>
                </a:solidFill>
              </a:rPr>
              <a:t>amygdala x </a:t>
            </a:r>
            <a:r>
              <a:rPr lang="en-US" altLang="cs-CZ" sz="2000" b="1" dirty="0" err="1">
                <a:solidFill>
                  <a:srgbClr val="0A5395"/>
                </a:solidFill>
              </a:rPr>
              <a:t>neokortex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</a:t>
            </a:r>
            <a:r>
              <a:rPr lang="en-US" altLang="cs-CZ" sz="2000" b="1" dirty="0" err="1">
                <a:solidFill>
                  <a:srgbClr val="0A5395"/>
                </a:solidFill>
              </a:rPr>
              <a:t>hypotalamus</a:t>
            </a:r>
            <a:r>
              <a:rPr lang="en-US" altLang="cs-CZ" sz="2000" b="1" dirty="0">
                <a:solidFill>
                  <a:srgbClr val="0A5395"/>
                </a:solidFill>
              </a:rPr>
              <a:t> - </a:t>
            </a:r>
            <a:r>
              <a:rPr lang="en-US" altLang="cs-CZ" sz="2000" b="1" dirty="0" err="1">
                <a:solidFill>
                  <a:srgbClr val="0A5395"/>
                </a:solidFill>
              </a:rPr>
              <a:t>hypofýza</a:t>
            </a:r>
            <a:endParaRPr lang="en-US" altLang="cs-CZ" sz="2000" b="1" dirty="0">
              <a:solidFill>
                <a:srgbClr val="0A5395"/>
              </a:solidFill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</a:t>
            </a:r>
            <a:r>
              <a:rPr lang="en-US" altLang="cs-CZ" sz="2000" b="1" dirty="0" err="1">
                <a:solidFill>
                  <a:srgbClr val="0A5395"/>
                </a:solidFill>
              </a:rPr>
              <a:t>nadledvinky</a:t>
            </a:r>
            <a:r>
              <a:rPr lang="en-US" altLang="cs-CZ" sz="2000" b="1" dirty="0">
                <a:solidFill>
                  <a:srgbClr val="0A5395"/>
                </a:solidFill>
              </a:rPr>
              <a:t> - adrenalin a noradrenalin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</a:t>
            </a:r>
            <a:r>
              <a:rPr lang="en-US" altLang="cs-CZ" sz="2000" b="1" dirty="0" err="1">
                <a:solidFill>
                  <a:srgbClr val="0A5395"/>
                </a:solidFill>
              </a:rPr>
              <a:t>kortizol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cs-CZ" altLang="cs-CZ" sz="2000" b="1" dirty="0">
                <a:solidFill>
                  <a:srgbClr val="0A5395"/>
                </a:solidFill>
              </a:rPr>
              <a:t> - </a:t>
            </a:r>
            <a:r>
              <a:rPr lang="cs-CZ" altLang="cs-CZ" sz="2000" b="1" dirty="0" err="1">
                <a:solidFill>
                  <a:srgbClr val="0A5395"/>
                </a:solidFill>
              </a:rPr>
              <a:t>prefrontální</a:t>
            </a:r>
            <a:r>
              <a:rPr lang="cs-CZ" altLang="cs-CZ" sz="2000" b="1" dirty="0">
                <a:solidFill>
                  <a:srgbClr val="0A5395"/>
                </a:solidFill>
              </a:rPr>
              <a:t> kortex  x  úsudek, plánování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cs-CZ" sz="2000" b="1" dirty="0">
                <a:solidFill>
                  <a:srgbClr val="0A5395"/>
                </a:solidFill>
              </a:rPr>
              <a:t>		- </a:t>
            </a:r>
            <a:r>
              <a:rPr lang="en-US" altLang="cs-CZ" sz="2000" b="1" dirty="0" err="1">
                <a:solidFill>
                  <a:srgbClr val="0A5395"/>
                </a:solidFill>
              </a:rPr>
              <a:t>hippokampus</a:t>
            </a:r>
            <a:r>
              <a:rPr lang="en-US" altLang="cs-CZ" sz="2000" b="1" dirty="0">
                <a:solidFill>
                  <a:srgbClr val="0A5395"/>
                </a:solidFill>
              </a:rPr>
              <a:t>  x  </a:t>
            </a:r>
            <a:r>
              <a:rPr lang="en-US" altLang="cs-CZ" sz="2000" b="1" dirty="0" err="1">
                <a:solidFill>
                  <a:srgbClr val="0A5395"/>
                </a:solidFill>
              </a:rPr>
              <a:t>paměť</a:t>
            </a:r>
            <a:endParaRPr lang="en-US" altLang="cs-CZ" sz="2000" b="1" dirty="0">
              <a:solidFill>
                <a:srgbClr val="0A5395"/>
              </a:solidFill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PAG </a:t>
            </a:r>
            <a:r>
              <a:rPr lang="mr-IN" altLang="cs-CZ" sz="2000" b="1" dirty="0">
                <a:solidFill>
                  <a:srgbClr val="0A5395"/>
                </a:solidFill>
              </a:rPr>
              <a:t>–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šedá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hmota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mozkový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kmen</a:t>
            </a:r>
            <a:r>
              <a:rPr lang="en-US" altLang="cs-CZ" sz="2000" b="1" dirty="0">
                <a:solidFill>
                  <a:srgbClr val="0A5395"/>
                </a:solidFill>
              </a:rPr>
              <a:t> (</a:t>
            </a:r>
            <a:r>
              <a:rPr lang="en-US" altLang="cs-CZ" sz="2000" b="1" dirty="0" err="1">
                <a:solidFill>
                  <a:srgbClr val="0A5395"/>
                </a:solidFill>
              </a:rPr>
              <a:t>střední</a:t>
            </a:r>
            <a:r>
              <a:rPr lang="en-US" altLang="cs-CZ" sz="2000" b="1" dirty="0">
                <a:solidFill>
                  <a:srgbClr val="0A5395"/>
                </a:solidFill>
              </a:rPr>
              <a:t> m)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cs-CZ" sz="2000" b="1" dirty="0">
                <a:solidFill>
                  <a:srgbClr val="0A5395"/>
                </a:solidFill>
              </a:rPr>
              <a:t>  VNS </a:t>
            </a:r>
            <a:r>
              <a:rPr lang="mr-IN" altLang="cs-CZ" sz="2000" b="1" dirty="0">
                <a:solidFill>
                  <a:srgbClr val="0A5395"/>
                </a:solidFill>
              </a:rPr>
              <a:t>–</a:t>
            </a:r>
            <a:r>
              <a:rPr lang="en-US" altLang="cs-CZ" sz="2000" b="1" dirty="0">
                <a:solidFill>
                  <a:srgbClr val="0A5395"/>
                </a:solidFill>
              </a:rPr>
              <a:t> </a:t>
            </a:r>
            <a:r>
              <a:rPr lang="en-US" altLang="cs-CZ" sz="2000" b="1" dirty="0" err="1">
                <a:solidFill>
                  <a:srgbClr val="0A5395"/>
                </a:solidFill>
              </a:rPr>
              <a:t>sympatikus</a:t>
            </a:r>
            <a:r>
              <a:rPr lang="en-US" altLang="cs-CZ" sz="2000" b="1" dirty="0">
                <a:solidFill>
                  <a:srgbClr val="0A5395"/>
                </a:solidFill>
              </a:rPr>
              <a:t>/</a:t>
            </a:r>
            <a:r>
              <a:rPr lang="en-US" altLang="cs-CZ" sz="2000" b="1" dirty="0" err="1">
                <a:solidFill>
                  <a:srgbClr val="0A5395"/>
                </a:solidFill>
              </a:rPr>
              <a:t>parasympatikus</a:t>
            </a:r>
            <a:r>
              <a:rPr lang="en-US" altLang="cs-CZ" sz="2000" b="1" dirty="0">
                <a:solidFill>
                  <a:srgbClr val="0A5395"/>
                </a:solidFill>
              </a:rPr>
              <a:t> + nervus </a:t>
            </a:r>
            <a:r>
              <a:rPr lang="en-US" altLang="cs-CZ" sz="2000" b="1" dirty="0" err="1">
                <a:solidFill>
                  <a:srgbClr val="0A5395"/>
                </a:solidFill>
              </a:rPr>
              <a:t>vagus</a:t>
            </a:r>
            <a:endParaRPr lang="en-US" altLang="cs-CZ" sz="2000" b="1" dirty="0">
              <a:solidFill>
                <a:srgbClr val="0A5395"/>
              </a:solidFill>
            </a:endParaRPr>
          </a:p>
          <a:p>
            <a:pPr marL="0" indent="0">
              <a:lnSpc>
                <a:spcPts val="386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altLang="cs-CZ" sz="1600" dirty="0">
              <a:solidFill>
                <a:srgbClr val="0A5395"/>
              </a:solidFill>
            </a:endParaRPr>
          </a:p>
          <a:p>
            <a:pPr marL="0" indent="0">
              <a:spcAft>
                <a:spcPts val="600"/>
              </a:spcAft>
              <a:buFont typeface="Wingdings" pitchFamily="2" charset="2"/>
              <a:buChar char="Ø"/>
            </a:pPr>
            <a:endParaRPr lang="en-US" altLang="cs-CZ" sz="1600" dirty="0">
              <a:solidFill>
                <a:srgbClr val="0A53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8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ED9B8-E80B-B59F-895C-5F3E3B630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2DD88DA-C91A-2DA2-164D-FBCA11ACD9AB}"/>
              </a:ext>
            </a:extLst>
          </p:cNvPr>
          <p:cNvSpPr txBox="1"/>
          <p:nvPr/>
        </p:nvSpPr>
        <p:spPr>
          <a:xfrm>
            <a:off x="1192365" y="965200"/>
            <a:ext cx="3218861" cy="249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cs-CZ" sz="4000" b="1" kern="1200" cap="all" dirty="0">
                <a:ln w="3175" cmpd="sng">
                  <a:noFill/>
                </a:ln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SYMPTOMY  TRAUMATU</a:t>
            </a:r>
            <a:br>
              <a:rPr lang="en-US" altLang="cs-CZ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cs-CZ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        </a:t>
            </a:r>
            <a:endParaRPr lang="en-US" sz="4000" i="1" kern="12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35B16E6-85D3-F91A-DF76-F2F52E942C52}"/>
              </a:ext>
            </a:extLst>
          </p:cNvPr>
          <p:cNvSpPr txBox="1"/>
          <p:nvPr/>
        </p:nvSpPr>
        <p:spPr>
          <a:xfrm>
            <a:off x="3784178" y="3391528"/>
            <a:ext cx="400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BRAINSTORMING</a:t>
            </a:r>
          </a:p>
        </p:txBody>
      </p:sp>
    </p:spTree>
    <p:extLst>
      <p:ext uri="{BB962C8B-B14F-4D97-AF65-F5344CB8AC3E}">
        <p14:creationId xmlns:p14="http://schemas.microsoft.com/office/powerpoint/2010/main" val="29674700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883</Words>
  <Application>Microsoft Office PowerPoint</Application>
  <PresentationFormat>Širokoúhlá obrazovka</PresentationFormat>
  <Paragraphs>233</Paragraphs>
  <Slides>29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8" baseType="lpstr">
      <vt:lpstr>MS PGothic</vt:lpstr>
      <vt:lpstr>Aptos</vt:lpstr>
      <vt:lpstr>Calibri</vt:lpstr>
      <vt:lpstr>Century Gothic</vt:lpstr>
      <vt:lpstr>Courier New</vt:lpstr>
      <vt:lpstr>Lucida Grande</vt:lpstr>
      <vt:lpstr>Wingdings</vt:lpstr>
      <vt:lpstr>Wingdings 3</vt:lpstr>
      <vt:lpstr>Ion Boardroom</vt:lpstr>
      <vt:lpstr>Úvod do psychoterapie traumatu</vt:lpstr>
      <vt:lpstr>Obecná definice traumatu</vt:lpstr>
      <vt:lpstr>  </vt:lpstr>
      <vt:lpstr> </vt:lpstr>
      <vt:lpstr>  </vt:lpstr>
      <vt:lpstr>Prezentace aplikace PowerPoint</vt:lpstr>
      <vt:lpstr>Prezentace aplikace PowerPoint</vt:lpstr>
      <vt:lpstr>  </vt:lpstr>
      <vt:lpstr>Prezentace aplikace PowerPoint</vt:lpstr>
      <vt:lpstr>Prezentace aplikace PowerPoint</vt:lpstr>
      <vt:lpstr>  </vt:lpstr>
      <vt:lpstr>  </vt:lpstr>
      <vt:lpstr>  </vt:lpstr>
      <vt:lpstr>  </vt:lpstr>
      <vt:lpstr>Prezentace aplikace PowerPoint</vt:lpstr>
      <vt:lpstr>Literatura 1</vt:lpstr>
      <vt:lpstr>Literatura 2</vt:lpstr>
      <vt:lpstr>Literatura 3</vt:lpstr>
      <vt:lpstr>Literatura 4</vt:lpstr>
      <vt:lpstr>Situační trauma</vt:lpstr>
      <vt:lpstr>Prezentace aplikace PowerPoint</vt:lpstr>
      <vt:lpstr>Prezentace aplikace PowerPoint</vt:lpstr>
      <vt:lpstr>Prezentace aplikace PowerPoint</vt:lpstr>
      <vt:lpstr>  </vt:lpstr>
      <vt:lpstr>  </vt:lpstr>
      <vt:lpstr>  </vt:lpstr>
      <vt:lpstr>  </vt:lpstr>
      <vt:lpstr>  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 Odstrčil</dc:creator>
  <cp:lastModifiedBy>Petr Odstrčil</cp:lastModifiedBy>
  <cp:revision>9</cp:revision>
  <dcterms:created xsi:type="dcterms:W3CDTF">2026-02-11T15:40:50Z</dcterms:created>
  <dcterms:modified xsi:type="dcterms:W3CDTF">2026-04-12T17:10:55Z</dcterms:modified>
</cp:coreProperties>
</file>